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57" r:id="rId8"/>
    <p:sldId id="293" r:id="rId9"/>
    <p:sldId id="294" r:id="rId10"/>
    <p:sldId id="297" r:id="rId11"/>
    <p:sldId id="295" r:id="rId12"/>
    <p:sldId id="296" r:id="rId13"/>
    <p:sldId id="298" r:id="rId14"/>
    <p:sldId id="300" r:id="rId15"/>
    <p:sldId id="301" r:id="rId16"/>
    <p:sldId id="259" r:id="rId17"/>
    <p:sldId id="258" r:id="rId18"/>
    <p:sldId id="262" r:id="rId19"/>
    <p:sldId id="263" r:id="rId20"/>
    <p:sldId id="302" r:id="rId21"/>
    <p:sldId id="266" r:id="rId22"/>
    <p:sldId id="261" r:id="rId23"/>
    <p:sldId id="303" r:id="rId24"/>
    <p:sldId id="270" r:id="rId25"/>
    <p:sldId id="271" r:id="rId26"/>
    <p:sldId id="272" r:id="rId27"/>
    <p:sldId id="275" r:id="rId28"/>
    <p:sldId id="276" r:id="rId29"/>
    <p:sldId id="277" r:id="rId30"/>
    <p:sldId id="278" r:id="rId31"/>
    <p:sldId id="279" r:id="rId32"/>
    <p:sldId id="274" r:id="rId33"/>
    <p:sldId id="280" r:id="rId34"/>
    <p:sldId id="281" r:id="rId35"/>
    <p:sldId id="283" r:id="rId36"/>
    <p:sldId id="284" r:id="rId37"/>
    <p:sldId id="285" r:id="rId38"/>
    <p:sldId id="287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7" r:id="rId51"/>
    <p:sldId id="318" r:id="rId52"/>
    <p:sldId id="319" r:id="rId53"/>
    <p:sldId id="320" r:id="rId54"/>
    <p:sldId id="321" r:id="rId55"/>
    <p:sldId id="322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>
        <p:scale>
          <a:sx n="75" d="100"/>
          <a:sy n="75" d="100"/>
        </p:scale>
        <p:origin x="1908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A5DF-8C76-4203-AA7A-559B4775B49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C8F3-E7CE-475D-8632-A61588F1A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7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A5DF-8C76-4203-AA7A-559B4775B49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C8F3-E7CE-475D-8632-A61588F1A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1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A5DF-8C76-4203-AA7A-559B4775B49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C8F3-E7CE-475D-8632-A61588F1A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0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A5DF-8C76-4203-AA7A-559B4775B49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C8F3-E7CE-475D-8632-A61588F1A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4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A5DF-8C76-4203-AA7A-559B4775B49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C8F3-E7CE-475D-8632-A61588F1A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1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A5DF-8C76-4203-AA7A-559B4775B49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C8F3-E7CE-475D-8632-A61588F1A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8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A5DF-8C76-4203-AA7A-559B4775B49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C8F3-E7CE-475D-8632-A61588F1A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A5DF-8C76-4203-AA7A-559B4775B49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C8F3-E7CE-475D-8632-A61588F1A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7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A5DF-8C76-4203-AA7A-559B4775B49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C8F3-E7CE-475D-8632-A61588F1A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7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A5DF-8C76-4203-AA7A-559B4775B49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C8F3-E7CE-475D-8632-A61588F1A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8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A5DF-8C76-4203-AA7A-559B4775B49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C8F3-E7CE-475D-8632-A61588F1A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8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A5DF-8C76-4203-AA7A-559B4775B491}" type="datetimeFigureOut">
              <a:rPr lang="ru-RU" smtClean="0"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EC8F3-E7CE-475D-8632-A61588F1A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1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Հայկական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Կարիտասի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ինքնությունը</a:t>
            </a:r>
            <a:r>
              <a:rPr lang="en-US" sz="3200" b="1" dirty="0">
                <a:solidFill>
                  <a:srgbClr val="FF0000"/>
                </a:solidFill>
              </a:rPr>
              <a:t>՝ </a:t>
            </a:r>
            <a:r>
              <a:rPr lang="en-US" sz="3200" b="1" dirty="0" err="1">
                <a:solidFill>
                  <a:srgbClr val="FF0000"/>
                </a:solidFill>
              </a:rPr>
              <a:t>որպես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Կաթողիկէ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Եկեղեցու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բարեգործական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առաքելության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արտահայտություն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2143739"/>
            <a:ext cx="3838754" cy="3368540"/>
          </a:xfrm>
        </p:spPr>
      </p:pic>
    </p:spTree>
    <p:extLst>
      <p:ext uri="{BB962C8B-B14F-4D97-AF65-F5344CB8AC3E}">
        <p14:creationId xmlns:p14="http://schemas.microsoft.com/office/powerpoint/2010/main" val="30610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y-AM" sz="3600" dirty="0">
                <a:solidFill>
                  <a:srgbClr val="002060"/>
                </a:solidFill>
              </a:rPr>
              <a:t>Հայկական Կարիտասը </a:t>
            </a:r>
            <a:endParaRPr lang="ru-RU" sz="3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y-AM" sz="3600" dirty="0" smtClean="0">
                <a:solidFill>
                  <a:srgbClr val="002060"/>
                </a:solidFill>
              </a:rPr>
              <a:t>թե </a:t>
            </a:r>
            <a:r>
              <a:rPr lang="hy-AM" sz="3600" dirty="0">
                <a:solidFill>
                  <a:srgbClr val="002060"/>
                </a:solidFill>
              </a:rPr>
              <a:t>իր անձնակազմում և թե իր գործունեության տիրույթում </a:t>
            </a:r>
            <a:endParaRPr lang="ru-RU" sz="3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y-AM" sz="3600" dirty="0" smtClean="0">
                <a:solidFill>
                  <a:srgbClr val="002060"/>
                </a:solidFill>
              </a:rPr>
              <a:t>հավասարապես </a:t>
            </a:r>
            <a:r>
              <a:rPr lang="hy-AM" sz="3600" dirty="0">
                <a:solidFill>
                  <a:srgbClr val="002060"/>
                </a:solidFill>
              </a:rPr>
              <a:t>ընդգրկում է ՀՀ բոլոր քաղաքացիներին, </a:t>
            </a:r>
            <a:endParaRPr lang="ru-RU" sz="3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y-AM" sz="3600" dirty="0" smtClean="0">
                <a:solidFill>
                  <a:srgbClr val="002060"/>
                </a:solidFill>
              </a:rPr>
              <a:t>ինչպես </a:t>
            </a:r>
            <a:r>
              <a:rPr lang="hy-AM" sz="3600" dirty="0">
                <a:solidFill>
                  <a:srgbClr val="002060"/>
                </a:solidFill>
              </a:rPr>
              <a:t>նաև՝ ՀՀ-ում ապաստանած ազգությամբ հայ և օտար այլ երկրների քաղաքացիներին՝ </a:t>
            </a:r>
            <a:endParaRPr lang="ru-RU" sz="3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y-AM" sz="3600" dirty="0" smtClean="0">
                <a:solidFill>
                  <a:srgbClr val="002060"/>
                </a:solidFill>
              </a:rPr>
              <a:t>առանց </a:t>
            </a:r>
            <a:r>
              <a:rPr lang="hy-AM" sz="3600" dirty="0">
                <a:solidFill>
                  <a:srgbClr val="002060"/>
                </a:solidFill>
              </a:rPr>
              <a:t>դավանական, լեզվական, սոցիալական, ազգային կամ այլ խտրականության:</a:t>
            </a:r>
            <a:endParaRPr lang="ru-RU" sz="36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9657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err="1" smtClean="0"/>
              <a:t>Հայկական</a:t>
            </a:r>
            <a:r>
              <a:rPr lang="en-US" sz="3600" dirty="0" smtClean="0"/>
              <a:t> </a:t>
            </a:r>
            <a:r>
              <a:rPr lang="en-US" sz="3600" dirty="0" err="1" smtClean="0"/>
              <a:t>Կարիտասը</a:t>
            </a:r>
            <a:r>
              <a:rPr lang="en-US" sz="3600" dirty="0" smtClean="0"/>
              <a:t> </a:t>
            </a:r>
            <a:r>
              <a:rPr lang="en-US" sz="3600" dirty="0" err="1" smtClean="0"/>
              <a:t>անդամ</a:t>
            </a:r>
            <a:r>
              <a:rPr lang="en-US" sz="3600" dirty="0" smtClean="0"/>
              <a:t> է </a:t>
            </a:r>
            <a:br>
              <a:rPr lang="en-US" sz="3600" dirty="0" smtClean="0"/>
            </a:br>
            <a:r>
              <a:rPr lang="en-US" sz="4000" dirty="0" err="1" smtClean="0"/>
              <a:t>Միջազգային</a:t>
            </a:r>
            <a:r>
              <a:rPr lang="en-US" sz="4000" dirty="0" smtClean="0"/>
              <a:t> </a:t>
            </a:r>
            <a:r>
              <a:rPr lang="en-US" sz="4000" dirty="0" err="1" smtClean="0"/>
              <a:t>Կարիտասի</a:t>
            </a:r>
            <a:r>
              <a:rPr lang="en-US" sz="4000" dirty="0" smtClean="0"/>
              <a:t> </a:t>
            </a:r>
            <a:r>
              <a:rPr lang="ru-RU" sz="4000" dirty="0" smtClean="0"/>
              <a:t>(</a:t>
            </a:r>
            <a:r>
              <a:rPr lang="ru-RU" sz="4000" dirty="0" err="1" smtClean="0"/>
              <a:t>Caritas</a:t>
            </a:r>
            <a:r>
              <a:rPr lang="ru-RU" sz="4000" dirty="0" smtClean="0"/>
              <a:t> </a:t>
            </a:r>
            <a:r>
              <a:rPr lang="ru-RU" sz="4000" dirty="0" err="1" smtClean="0"/>
              <a:t>Internationalis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160 </a:t>
            </a:r>
            <a:r>
              <a:rPr lang="en-US" dirty="0" err="1" smtClean="0"/>
              <a:t>անդամ</a:t>
            </a:r>
            <a:r>
              <a:rPr lang="en-US" dirty="0" smtClean="0"/>
              <a:t> </a:t>
            </a:r>
            <a:r>
              <a:rPr lang="en-US" dirty="0" err="1" smtClean="0"/>
              <a:t>կազմակերպություն</a:t>
            </a:r>
            <a:endParaRPr lang="en-US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76" y="1973818"/>
            <a:ext cx="2412698" cy="7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0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Կարդինալ</a:t>
            </a:r>
            <a:r>
              <a:rPr lang="ru-RU" sz="3200" dirty="0" smtClean="0"/>
              <a:t> </a:t>
            </a:r>
            <a:r>
              <a:rPr lang="en-US" sz="3200" dirty="0" smtClean="0"/>
              <a:t>Luis </a:t>
            </a:r>
            <a:r>
              <a:rPr lang="en-US" sz="3200" dirty="0"/>
              <a:t>Antonio </a:t>
            </a:r>
            <a:r>
              <a:rPr lang="en-US" sz="3200" dirty="0" err="1" smtClean="0"/>
              <a:t>Tagle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Միջազգային</a:t>
            </a:r>
            <a:r>
              <a:rPr lang="ru-RU" sz="3200" dirty="0" smtClean="0"/>
              <a:t> </a:t>
            </a:r>
            <a:r>
              <a:rPr lang="ru-RU" sz="3200" dirty="0" err="1" smtClean="0"/>
              <a:t>Կարիտասի</a:t>
            </a:r>
            <a:r>
              <a:rPr lang="ru-RU" sz="3200" dirty="0" smtClean="0"/>
              <a:t> </a:t>
            </a:r>
            <a:r>
              <a:rPr lang="ru-RU" sz="3200" dirty="0" err="1" smtClean="0"/>
              <a:t>ընդհանուր</a:t>
            </a:r>
            <a:r>
              <a:rPr lang="ru-RU" sz="3200" dirty="0" smtClean="0"/>
              <a:t> </a:t>
            </a:r>
            <a:r>
              <a:rPr lang="ru-RU" sz="3200" dirty="0" err="1" smtClean="0"/>
              <a:t>նախագահ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30" y="2198507"/>
            <a:ext cx="3394948" cy="3978456"/>
          </a:xfrm>
        </p:spPr>
      </p:pic>
    </p:spTree>
    <p:extLst>
      <p:ext uri="{BB962C8B-B14F-4D97-AF65-F5344CB8AC3E}">
        <p14:creationId xmlns:p14="http://schemas.microsoft.com/office/powerpoint/2010/main" val="351422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err="1"/>
              <a:t>Միջազգային</a:t>
            </a:r>
            <a:r>
              <a:rPr lang="ru-RU" sz="3600" b="1" dirty="0"/>
              <a:t> </a:t>
            </a:r>
            <a:r>
              <a:rPr lang="ru-RU" sz="3600" b="1" dirty="0" err="1"/>
              <a:t>Կարիտասի</a:t>
            </a:r>
            <a:r>
              <a:rPr lang="ru-RU" sz="3600" b="1" dirty="0"/>
              <a:t> </a:t>
            </a:r>
            <a:r>
              <a:rPr lang="ru-RU" sz="3600" b="1" dirty="0" err="1"/>
              <a:t>կանոնադրության</a:t>
            </a:r>
            <a:r>
              <a:rPr lang="ru-RU" sz="3600" b="1" dirty="0"/>
              <a:t> </a:t>
            </a:r>
            <a:r>
              <a:rPr lang="ru-RU" sz="3600" b="1" dirty="0" err="1"/>
              <a:t>դրույթներ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err="1"/>
              <a:t>Հոդված</a:t>
            </a:r>
            <a:r>
              <a:rPr lang="ru-RU" b="1" dirty="0"/>
              <a:t> 1.3</a:t>
            </a:r>
            <a:endParaRPr lang="ru-RU" dirty="0"/>
          </a:p>
          <a:p>
            <a:pPr marL="0" indent="0" algn="ctr">
              <a:buNone/>
            </a:pPr>
            <a:r>
              <a:rPr lang="ru-RU" dirty="0" err="1"/>
              <a:t>Միջազգային</a:t>
            </a:r>
            <a:r>
              <a:rPr lang="ru-RU" dirty="0"/>
              <a:t> </a:t>
            </a:r>
            <a:r>
              <a:rPr lang="ru-RU" dirty="0" err="1"/>
              <a:t>Կարիտասին</a:t>
            </a:r>
            <a:r>
              <a:rPr lang="ru-RU" dirty="0"/>
              <a:t> </a:t>
            </a:r>
            <a:r>
              <a:rPr lang="ru-RU" dirty="0" err="1"/>
              <a:t>վստահված</a:t>
            </a:r>
            <a:r>
              <a:rPr lang="ru-RU" dirty="0"/>
              <a:t> </a:t>
            </a:r>
            <a:r>
              <a:rPr lang="ru-RU" dirty="0" err="1"/>
              <a:t>յուրահատուկ</a:t>
            </a:r>
            <a:r>
              <a:rPr lang="ru-RU" dirty="0"/>
              <a:t> </a:t>
            </a:r>
            <a:r>
              <a:rPr lang="ru-RU" dirty="0" err="1"/>
              <a:t>խնդիրը</a:t>
            </a:r>
            <a:r>
              <a:rPr lang="ru-RU" dirty="0"/>
              <a:t> </a:t>
            </a:r>
            <a:r>
              <a:rPr lang="ru-RU" dirty="0" err="1"/>
              <a:t>օժանդակելն</a:t>
            </a:r>
            <a:r>
              <a:rPr lang="ru-RU" dirty="0"/>
              <a:t> է </a:t>
            </a:r>
            <a:r>
              <a:rPr lang="ru-RU" dirty="0" err="1"/>
              <a:t>Սրբազան</a:t>
            </a:r>
            <a:r>
              <a:rPr lang="ru-RU" dirty="0"/>
              <a:t> </a:t>
            </a:r>
            <a:r>
              <a:rPr lang="ru-RU" dirty="0" err="1"/>
              <a:t>Քահանայապետին</a:t>
            </a:r>
            <a:r>
              <a:rPr lang="ru-RU" dirty="0"/>
              <a:t> և </a:t>
            </a:r>
            <a:r>
              <a:rPr lang="ru-RU" dirty="0" err="1"/>
              <a:t>եպիսկոպոսներին</a:t>
            </a:r>
            <a:r>
              <a:rPr lang="ru-RU" dirty="0"/>
              <a:t>  </a:t>
            </a:r>
            <a:r>
              <a:rPr lang="en-US" dirty="0" err="1"/>
              <a:t>բարե</a:t>
            </a:r>
            <a:r>
              <a:rPr lang="ru-RU" dirty="0" err="1"/>
              <a:t>գործության</a:t>
            </a:r>
            <a:r>
              <a:rPr lang="ru-RU" dirty="0"/>
              <a:t> </a:t>
            </a:r>
            <a:r>
              <a:rPr lang="ru-RU" dirty="0" err="1"/>
              <a:t>մեջ</a:t>
            </a:r>
            <a:r>
              <a:rPr lang="ru-RU" dirty="0"/>
              <a:t>: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Միջազգային</a:t>
            </a:r>
            <a:r>
              <a:rPr lang="ru-RU" dirty="0" smtClean="0"/>
              <a:t> </a:t>
            </a:r>
            <a:r>
              <a:rPr lang="ru-RU" dirty="0" err="1"/>
              <a:t>Կարիտասը</a:t>
            </a:r>
            <a:r>
              <a:rPr lang="ru-RU" dirty="0"/>
              <a:t> </a:t>
            </a:r>
            <a:r>
              <a:rPr lang="ru-RU" dirty="0" err="1"/>
              <a:t>այս</a:t>
            </a:r>
            <a:r>
              <a:rPr lang="ru-RU" dirty="0"/>
              <a:t> </a:t>
            </a:r>
            <a:r>
              <a:rPr lang="ru-RU" dirty="0" err="1"/>
              <a:t>խնդիրն</a:t>
            </a:r>
            <a:r>
              <a:rPr lang="ru-RU" dirty="0"/>
              <a:t> </a:t>
            </a:r>
            <a:r>
              <a:rPr lang="ru-RU" dirty="0" err="1"/>
              <a:t>իրականացնում</a:t>
            </a:r>
            <a:r>
              <a:rPr lang="ru-RU" dirty="0"/>
              <a:t> է՝ </a:t>
            </a:r>
            <a:r>
              <a:rPr lang="ru-RU" dirty="0" err="1"/>
              <a:t>հոգ</a:t>
            </a:r>
            <a:r>
              <a:rPr lang="ru-RU" dirty="0"/>
              <a:t> </a:t>
            </a:r>
            <a:r>
              <a:rPr lang="ru-RU" dirty="0" err="1"/>
              <a:t>տանելով</a:t>
            </a:r>
            <a:r>
              <a:rPr lang="ru-RU" dirty="0"/>
              <a:t> </a:t>
            </a:r>
            <a:r>
              <a:rPr lang="ru-RU" dirty="0" err="1"/>
              <a:t>ամենաաղքատների</a:t>
            </a:r>
            <a:r>
              <a:rPr lang="ru-RU" dirty="0"/>
              <a:t>, </a:t>
            </a:r>
            <a:r>
              <a:rPr lang="ru-RU" dirty="0" err="1"/>
              <a:t>կարիքավորների</a:t>
            </a:r>
            <a:r>
              <a:rPr lang="ru-RU" dirty="0"/>
              <a:t> </a:t>
            </a:r>
            <a:r>
              <a:rPr lang="ru-RU" dirty="0" err="1"/>
              <a:t>մասին</a:t>
            </a:r>
            <a:r>
              <a:rPr lang="ru-RU" dirty="0"/>
              <a:t>, </a:t>
            </a:r>
            <a:r>
              <a:rPr lang="ru-RU" dirty="0" err="1"/>
              <a:t>օժանդակելով</a:t>
            </a:r>
            <a:r>
              <a:rPr lang="ru-RU" dirty="0"/>
              <a:t> </a:t>
            </a:r>
            <a:r>
              <a:rPr lang="ru-RU" dirty="0" err="1"/>
              <a:t>մարդասիրությանը</a:t>
            </a:r>
            <a:r>
              <a:rPr lang="ru-RU" dirty="0"/>
              <a:t> և </a:t>
            </a:r>
            <a:r>
              <a:rPr lang="ru-RU" dirty="0" err="1"/>
              <a:t>աշխարհում</a:t>
            </a:r>
            <a:r>
              <a:rPr lang="ru-RU" dirty="0"/>
              <a:t> </a:t>
            </a:r>
            <a:r>
              <a:rPr lang="ru-RU" dirty="0" err="1"/>
              <a:t>եղբայրասիրության</a:t>
            </a:r>
            <a:r>
              <a:rPr lang="ru-RU" dirty="0"/>
              <a:t> և </a:t>
            </a:r>
            <a:r>
              <a:rPr lang="ru-RU" dirty="0" err="1"/>
              <a:t>արդարության</a:t>
            </a:r>
            <a:r>
              <a:rPr lang="ru-RU" dirty="0"/>
              <a:t> </a:t>
            </a:r>
            <a:r>
              <a:rPr lang="ru-RU" dirty="0" err="1"/>
              <a:t>տարածմանը</a:t>
            </a:r>
            <a:r>
              <a:rPr lang="ru-RU" dirty="0"/>
              <a:t>՝ </a:t>
            </a:r>
            <a:r>
              <a:rPr lang="ru-RU" dirty="0" err="1"/>
              <a:t>Ավետարանի</a:t>
            </a:r>
            <a:r>
              <a:rPr lang="ru-RU" dirty="0"/>
              <a:t> և </a:t>
            </a:r>
            <a:r>
              <a:rPr lang="ru-RU" dirty="0" err="1"/>
              <a:t>Կաթողիկէ</a:t>
            </a:r>
            <a:r>
              <a:rPr lang="ru-RU" dirty="0"/>
              <a:t> </a:t>
            </a:r>
            <a:r>
              <a:rPr lang="ru-RU" dirty="0" err="1"/>
              <a:t>Եկեղեցու</a:t>
            </a:r>
            <a:r>
              <a:rPr lang="ru-RU" dirty="0"/>
              <a:t> </a:t>
            </a:r>
            <a:r>
              <a:rPr lang="ru-RU" dirty="0" err="1"/>
              <a:t>վարդապետության</a:t>
            </a:r>
            <a:r>
              <a:rPr lang="ru-RU" dirty="0"/>
              <a:t> </a:t>
            </a:r>
            <a:r>
              <a:rPr lang="ru-RU" dirty="0" err="1"/>
              <a:t>լույսի</a:t>
            </a:r>
            <a:r>
              <a:rPr lang="ru-RU" dirty="0"/>
              <a:t> </a:t>
            </a:r>
            <a:r>
              <a:rPr lang="ru-RU" dirty="0" err="1"/>
              <a:t>ներքո</a:t>
            </a:r>
            <a:r>
              <a:rPr lang="ru-RU" dirty="0"/>
              <a:t>: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20" y="954180"/>
            <a:ext cx="2412698" cy="7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1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err="1"/>
              <a:t>Միջազգային</a:t>
            </a:r>
            <a:r>
              <a:rPr lang="ru-RU" sz="3200" b="1" dirty="0"/>
              <a:t> </a:t>
            </a:r>
            <a:r>
              <a:rPr lang="ru-RU" sz="3200" b="1" dirty="0" err="1"/>
              <a:t>Կարիտասի</a:t>
            </a:r>
            <a:r>
              <a:rPr lang="ru-RU" sz="3200" b="1" dirty="0"/>
              <a:t> </a:t>
            </a:r>
            <a:r>
              <a:rPr lang="ru-RU" sz="3200" b="1" dirty="0" err="1"/>
              <a:t>կանոնադրության</a:t>
            </a:r>
            <a:r>
              <a:rPr lang="ru-RU" sz="3200" b="1" dirty="0"/>
              <a:t> </a:t>
            </a:r>
            <a:r>
              <a:rPr lang="ru-RU" sz="3200" b="1" dirty="0" err="1"/>
              <a:t>դրույթներ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err="1"/>
              <a:t>Հոդված</a:t>
            </a:r>
            <a:r>
              <a:rPr lang="ru-RU" b="1" dirty="0"/>
              <a:t> 6, ա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dirty="0" err="1"/>
              <a:t>Կոնֆեդերացիայի</a:t>
            </a:r>
            <a:r>
              <a:rPr lang="ru-RU" dirty="0"/>
              <a:t> </a:t>
            </a:r>
            <a:r>
              <a:rPr lang="ru-RU" dirty="0" err="1"/>
              <a:t>անդամ</a:t>
            </a:r>
            <a:r>
              <a:rPr lang="ru-RU" dirty="0"/>
              <a:t> </a:t>
            </a:r>
            <a:r>
              <a:rPr lang="ru-RU" dirty="0" err="1"/>
              <a:t>կազմակերպություններն</a:t>
            </a:r>
            <a:r>
              <a:rPr lang="ru-RU" dirty="0"/>
              <a:t> </a:t>
            </a:r>
            <a:r>
              <a:rPr lang="ru-RU" dirty="0" err="1"/>
              <a:t>իրենց</a:t>
            </a:r>
            <a:r>
              <a:rPr lang="ru-RU" dirty="0"/>
              <a:t> </a:t>
            </a:r>
            <a:r>
              <a:rPr lang="ru-RU" dirty="0" err="1"/>
              <a:t>բոլոր</a:t>
            </a:r>
            <a:r>
              <a:rPr lang="ru-RU" dirty="0"/>
              <a:t> </a:t>
            </a:r>
            <a:r>
              <a:rPr lang="ru-RU" dirty="0" err="1"/>
              <a:t>գործողություններում</a:t>
            </a:r>
            <a:r>
              <a:rPr lang="ru-RU" dirty="0"/>
              <a:t>՝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ներառյալ</a:t>
            </a:r>
            <a:r>
              <a:rPr lang="ru-RU" dirty="0" smtClean="0"/>
              <a:t> </a:t>
            </a:r>
            <a:r>
              <a:rPr lang="ru-RU" dirty="0" err="1"/>
              <a:t>նրանք</a:t>
            </a:r>
            <a:r>
              <a:rPr lang="ru-RU" dirty="0"/>
              <a:t>, </a:t>
            </a:r>
            <a:r>
              <a:rPr lang="ru-RU" dirty="0" err="1"/>
              <a:t>որոնք</a:t>
            </a:r>
            <a:r>
              <a:rPr lang="ru-RU" dirty="0"/>
              <a:t> </a:t>
            </a:r>
            <a:r>
              <a:rPr lang="ru-RU" dirty="0" err="1"/>
              <a:t>առընչվում</a:t>
            </a:r>
            <a:r>
              <a:rPr lang="ru-RU" dirty="0"/>
              <a:t> </a:t>
            </a:r>
            <a:r>
              <a:rPr lang="ru-RU" dirty="0" err="1"/>
              <a:t>են</a:t>
            </a:r>
            <a:r>
              <a:rPr lang="ru-RU" dirty="0"/>
              <a:t> </a:t>
            </a:r>
            <a:r>
              <a:rPr lang="ru-RU" dirty="0" err="1"/>
              <a:t>միջազգային</a:t>
            </a:r>
            <a:r>
              <a:rPr lang="ru-RU" dirty="0"/>
              <a:t> </a:t>
            </a:r>
            <a:r>
              <a:rPr lang="ru-RU" dirty="0" err="1"/>
              <a:t>համագործակցությանը</a:t>
            </a:r>
            <a:r>
              <a:rPr lang="ru-RU" dirty="0"/>
              <a:t>, </a:t>
            </a:r>
            <a:r>
              <a:rPr lang="ru-RU" dirty="0" err="1"/>
              <a:t>հետևում</a:t>
            </a:r>
            <a:r>
              <a:rPr lang="ru-RU" dirty="0"/>
              <a:t> </a:t>
            </a:r>
            <a:r>
              <a:rPr lang="ru-RU" dirty="0" err="1"/>
              <a:t>են</a:t>
            </a:r>
            <a:r>
              <a:rPr lang="ru-RU" dirty="0"/>
              <a:t> </a:t>
            </a:r>
            <a:r>
              <a:rPr lang="ru-RU" dirty="0" err="1"/>
              <a:t>Կաթողիկէ</a:t>
            </a:r>
            <a:r>
              <a:rPr lang="ru-RU" dirty="0"/>
              <a:t> </a:t>
            </a:r>
            <a:r>
              <a:rPr lang="ru-RU" dirty="0" err="1"/>
              <a:t>վարդապետությանը</a:t>
            </a:r>
            <a:r>
              <a:rPr lang="ru-RU" dirty="0"/>
              <a:t>, </a:t>
            </a:r>
            <a:r>
              <a:rPr lang="ru-RU" dirty="0" err="1"/>
              <a:t>կանոնական</a:t>
            </a:r>
            <a:r>
              <a:rPr lang="ru-RU" dirty="0"/>
              <a:t> </a:t>
            </a:r>
            <a:r>
              <a:rPr lang="ru-RU" dirty="0" err="1"/>
              <a:t>իրավունքին</a:t>
            </a:r>
            <a:r>
              <a:rPr lang="ru-RU" dirty="0"/>
              <a:t> և </a:t>
            </a:r>
            <a:r>
              <a:rPr lang="ru-RU" dirty="0" err="1"/>
              <a:t>իրավասու</a:t>
            </a:r>
            <a:r>
              <a:rPr lang="ru-RU" dirty="0"/>
              <a:t> </a:t>
            </a:r>
            <a:r>
              <a:rPr lang="ru-RU" dirty="0" err="1"/>
              <a:t>եկեղեցական</a:t>
            </a:r>
            <a:r>
              <a:rPr lang="ru-RU" dirty="0"/>
              <a:t> </a:t>
            </a:r>
            <a:r>
              <a:rPr lang="ru-RU" dirty="0" err="1"/>
              <a:t>իշխանությունների</a:t>
            </a:r>
            <a:r>
              <a:rPr lang="ru-RU" dirty="0"/>
              <a:t> </a:t>
            </a:r>
            <a:r>
              <a:rPr lang="ru-RU" dirty="0" err="1"/>
              <a:t>պահանջներին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20" y="954180"/>
            <a:ext cx="2412698" cy="7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25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Որպեսզի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Կարիտասը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լինի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Եկեղեցու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ինքնության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և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առաքելության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արդյունավետ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նշան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այն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պետք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է </a:t>
            </a:r>
            <a:r>
              <a:rPr lang="ru-RU" sz="2800" b="1" u="sng" dirty="0" err="1">
                <a:solidFill>
                  <a:schemeClr val="accent5">
                    <a:lumMod val="75000"/>
                  </a:schemeClr>
                </a:solidFill>
              </a:rPr>
              <a:t>հստակեցնի</a:t>
            </a:r>
            <a:r>
              <a:rPr lang="ru-RU" sz="28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5">
                    <a:lumMod val="75000"/>
                  </a:schemeClr>
                </a:solidFill>
              </a:rPr>
              <a:t>իր</a:t>
            </a:r>
            <a:r>
              <a:rPr lang="ru-RU" sz="28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u="sng" dirty="0" err="1">
                <a:solidFill>
                  <a:schemeClr val="accent5">
                    <a:lumMod val="75000"/>
                  </a:schemeClr>
                </a:solidFill>
              </a:rPr>
              <a:t>ինքնություն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</a:rPr>
              <a:t>ը…</a:t>
            </a:r>
            <a:br>
              <a:rPr lang="en-US" sz="2800" b="1" u="sng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600" dirty="0" err="1" smtClean="0">
                <a:solidFill>
                  <a:srgbClr val="002060"/>
                </a:solidFill>
              </a:rPr>
              <a:t>Քրիստոնեական</a:t>
            </a:r>
            <a:r>
              <a:rPr lang="ru-RU" sz="4600" dirty="0" smtClean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ինքնությունն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endParaRPr lang="en-US" sz="4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600" dirty="0" err="1" smtClean="0">
                <a:solidFill>
                  <a:srgbClr val="002060"/>
                </a:solidFill>
              </a:rPr>
              <a:t>արտահայտվում</a:t>
            </a:r>
            <a:r>
              <a:rPr lang="ru-RU" sz="4600" dirty="0" smtClean="0">
                <a:solidFill>
                  <a:srgbClr val="002060"/>
                </a:solidFill>
              </a:rPr>
              <a:t> </a:t>
            </a:r>
            <a:r>
              <a:rPr lang="ru-RU" sz="4600" dirty="0">
                <a:solidFill>
                  <a:srgbClr val="002060"/>
                </a:solidFill>
              </a:rPr>
              <a:t>է </a:t>
            </a:r>
            <a:r>
              <a:rPr lang="ru-RU" sz="4600" dirty="0" err="1">
                <a:solidFill>
                  <a:srgbClr val="002060"/>
                </a:solidFill>
              </a:rPr>
              <a:t>ավետարանների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հանդեպ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մեր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վերաբերմունքով</a:t>
            </a:r>
            <a:r>
              <a:rPr lang="ru-RU" sz="4600" dirty="0">
                <a:solidFill>
                  <a:srgbClr val="002060"/>
                </a:solidFill>
              </a:rPr>
              <a:t> և </a:t>
            </a:r>
            <a:endParaRPr lang="en-US" sz="4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600" dirty="0" err="1" smtClean="0">
                <a:solidFill>
                  <a:srgbClr val="002060"/>
                </a:solidFill>
              </a:rPr>
              <a:t>թե</a:t>
            </a:r>
            <a:r>
              <a:rPr lang="ru-RU" sz="4600" dirty="0" smtClean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ինչպես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ենք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մենք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հանդիպում</a:t>
            </a:r>
            <a:r>
              <a:rPr lang="ru-RU" sz="4600" dirty="0">
                <a:solidFill>
                  <a:srgbClr val="002060"/>
                </a:solidFill>
              </a:rPr>
              <a:t>, </a:t>
            </a:r>
            <a:r>
              <a:rPr lang="ru-RU" sz="4600" i="1" dirty="0" err="1">
                <a:solidFill>
                  <a:srgbClr val="002060"/>
                </a:solidFill>
              </a:rPr>
              <a:t>ընդունում</a:t>
            </a:r>
            <a:r>
              <a:rPr lang="ru-RU" sz="4600" i="1" dirty="0">
                <a:solidFill>
                  <a:srgbClr val="002060"/>
                </a:solidFill>
              </a:rPr>
              <a:t> </a:t>
            </a:r>
            <a:r>
              <a:rPr lang="ru-RU" sz="4600" i="1" dirty="0" err="1">
                <a:solidFill>
                  <a:srgbClr val="002060"/>
                </a:solidFill>
              </a:rPr>
              <a:t>Քրիստոսին</a:t>
            </a:r>
            <a:r>
              <a:rPr lang="ru-RU" sz="4600" i="1" dirty="0">
                <a:solidFill>
                  <a:srgbClr val="002060"/>
                </a:solidFill>
              </a:rPr>
              <a:t> </a:t>
            </a:r>
            <a:r>
              <a:rPr lang="ru-RU" sz="4600" i="1" dirty="0" err="1">
                <a:solidFill>
                  <a:srgbClr val="002060"/>
                </a:solidFill>
              </a:rPr>
              <a:t>մարդկանց</a:t>
            </a:r>
            <a:r>
              <a:rPr lang="ru-RU" sz="4600" i="1" dirty="0">
                <a:solidFill>
                  <a:srgbClr val="002060"/>
                </a:solidFill>
              </a:rPr>
              <a:t> </a:t>
            </a:r>
            <a:r>
              <a:rPr lang="ru-RU" sz="4600" i="1" dirty="0" err="1">
                <a:solidFill>
                  <a:srgbClr val="002060"/>
                </a:solidFill>
              </a:rPr>
              <a:t>մեջ</a:t>
            </a:r>
            <a:r>
              <a:rPr lang="ru-RU" sz="4600" dirty="0">
                <a:solidFill>
                  <a:srgbClr val="002060"/>
                </a:solidFill>
              </a:rPr>
              <a:t>: </a:t>
            </a:r>
            <a:endParaRPr lang="en-US" sz="4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600" dirty="0" err="1" smtClean="0">
                <a:solidFill>
                  <a:srgbClr val="002060"/>
                </a:solidFill>
              </a:rPr>
              <a:t>Կարիտասը</a:t>
            </a:r>
            <a:r>
              <a:rPr lang="ru-RU" sz="4600" dirty="0" smtClean="0">
                <a:solidFill>
                  <a:srgbClr val="002060"/>
                </a:solidFill>
              </a:rPr>
              <a:t> </a:t>
            </a:r>
            <a:r>
              <a:rPr lang="ru-RU" sz="4600" dirty="0" err="1" smtClean="0">
                <a:solidFill>
                  <a:srgbClr val="002060"/>
                </a:solidFill>
              </a:rPr>
              <a:t>մարմնավորում</a:t>
            </a:r>
            <a:r>
              <a:rPr lang="ru-RU" sz="4600" dirty="0" smtClean="0">
                <a:solidFill>
                  <a:srgbClr val="002060"/>
                </a:solidFill>
              </a:rPr>
              <a:t> </a:t>
            </a:r>
            <a:r>
              <a:rPr lang="ru-RU" sz="4600" dirty="0">
                <a:solidFill>
                  <a:srgbClr val="002060"/>
                </a:solidFill>
              </a:rPr>
              <a:t>է </a:t>
            </a:r>
            <a:r>
              <a:rPr lang="ru-RU" sz="4600" dirty="0" err="1">
                <a:solidFill>
                  <a:srgbClr val="002060"/>
                </a:solidFill>
              </a:rPr>
              <a:t>այս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ամենն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իր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աշխատանքի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մեջ</a:t>
            </a:r>
            <a:r>
              <a:rPr lang="ru-RU" sz="4600" dirty="0" smtClean="0">
                <a:solidFill>
                  <a:srgbClr val="002060"/>
                </a:solidFill>
              </a:rPr>
              <a:t>…</a:t>
            </a:r>
            <a:endParaRPr lang="en-US" sz="4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600" dirty="0" err="1" smtClean="0">
                <a:solidFill>
                  <a:srgbClr val="002060"/>
                </a:solidFill>
              </a:rPr>
              <a:t>Կարիտասը</a:t>
            </a:r>
            <a:r>
              <a:rPr lang="ru-RU" sz="4600" dirty="0" smtClean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սա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անում</a:t>
            </a:r>
            <a:r>
              <a:rPr lang="ru-RU" sz="4600" dirty="0">
                <a:solidFill>
                  <a:srgbClr val="002060"/>
                </a:solidFill>
              </a:rPr>
              <a:t> է </a:t>
            </a:r>
            <a:r>
              <a:rPr lang="ru-RU" sz="4600" dirty="0" err="1">
                <a:solidFill>
                  <a:srgbClr val="002060"/>
                </a:solidFill>
              </a:rPr>
              <a:t>առավելագույն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արդյունավետությամբ</a:t>
            </a:r>
            <a:r>
              <a:rPr lang="ru-RU" sz="4600" dirty="0">
                <a:solidFill>
                  <a:srgbClr val="002060"/>
                </a:solidFill>
              </a:rPr>
              <a:t>, </a:t>
            </a:r>
            <a:endParaRPr lang="en-US" sz="4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600" dirty="0" err="1" smtClean="0">
                <a:solidFill>
                  <a:srgbClr val="002060"/>
                </a:solidFill>
              </a:rPr>
              <a:t>երբ</a:t>
            </a:r>
            <a:r>
              <a:rPr lang="ru-RU" sz="4600" dirty="0" smtClean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իր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բաղկացուցիչ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կազմակերպություններն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իրենց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ինքնությունը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 smtClean="0">
                <a:solidFill>
                  <a:srgbClr val="002060"/>
                </a:solidFill>
              </a:rPr>
              <a:t>բացահայտում</a:t>
            </a:r>
            <a:endParaRPr lang="en-US" sz="4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600" dirty="0" smtClean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են</a:t>
            </a:r>
            <a:r>
              <a:rPr lang="ru-RU" sz="4600" dirty="0">
                <a:solidFill>
                  <a:srgbClr val="002060"/>
                </a:solidFill>
              </a:rPr>
              <a:t> </a:t>
            </a:r>
            <a:r>
              <a:rPr lang="ru-RU" sz="4600" dirty="0" err="1">
                <a:solidFill>
                  <a:srgbClr val="002060"/>
                </a:solidFill>
              </a:rPr>
              <a:t>միասին</a:t>
            </a:r>
            <a:r>
              <a:rPr lang="ru-RU" sz="4600" dirty="0">
                <a:solidFill>
                  <a:srgbClr val="002060"/>
                </a:solidFill>
              </a:rPr>
              <a:t>՝ </a:t>
            </a:r>
            <a:r>
              <a:rPr lang="ru-RU" sz="4600" b="1" dirty="0" err="1">
                <a:solidFill>
                  <a:srgbClr val="002060"/>
                </a:solidFill>
              </a:rPr>
              <a:t>ընդհանուր</a:t>
            </a:r>
            <a:r>
              <a:rPr lang="ru-RU" sz="4600" b="1" dirty="0">
                <a:solidFill>
                  <a:srgbClr val="002060"/>
                </a:solidFill>
              </a:rPr>
              <a:t> </a:t>
            </a:r>
            <a:r>
              <a:rPr lang="ru-RU" sz="4600" b="1" dirty="0" err="1">
                <a:solidFill>
                  <a:srgbClr val="002060"/>
                </a:solidFill>
              </a:rPr>
              <a:t>առաքելության</a:t>
            </a:r>
            <a:r>
              <a:rPr lang="ru-RU" sz="4600" b="1" dirty="0">
                <a:solidFill>
                  <a:srgbClr val="002060"/>
                </a:solidFill>
              </a:rPr>
              <a:t> և </a:t>
            </a:r>
            <a:r>
              <a:rPr lang="ru-RU" sz="4600" b="1" dirty="0" err="1">
                <a:solidFill>
                  <a:srgbClr val="002060"/>
                </a:solidFill>
              </a:rPr>
              <a:t>տեսլականի</a:t>
            </a:r>
            <a:r>
              <a:rPr lang="ru-RU" sz="4600" b="1" dirty="0">
                <a:solidFill>
                  <a:srgbClr val="002060"/>
                </a:solidFill>
              </a:rPr>
              <a:t> </a:t>
            </a:r>
            <a:r>
              <a:rPr lang="ru-RU" sz="4600" b="1" dirty="0" err="1" smtClean="0">
                <a:solidFill>
                  <a:srgbClr val="002060"/>
                </a:solidFill>
              </a:rPr>
              <a:t>մե</a:t>
            </a:r>
            <a:r>
              <a:rPr lang="en-US" sz="4600" b="1" dirty="0" smtClean="0">
                <a:solidFill>
                  <a:srgbClr val="002060"/>
                </a:solidFill>
              </a:rPr>
              <a:t>ջ</a:t>
            </a:r>
            <a:r>
              <a:rPr lang="ru-RU" sz="4600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r>
              <a:rPr lang="ru-RU" sz="4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6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4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600" b="1" i="1" dirty="0" err="1">
                <a:solidFill>
                  <a:schemeClr val="accent5">
                    <a:lumMod val="75000"/>
                  </a:schemeClr>
                </a:solidFill>
              </a:rPr>
              <a:t>Միջազգային</a:t>
            </a:r>
            <a:r>
              <a:rPr lang="ru-RU" sz="46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600" b="1" i="1" dirty="0" err="1">
                <a:solidFill>
                  <a:schemeClr val="accent5">
                    <a:lumMod val="75000"/>
                  </a:schemeClr>
                </a:solidFill>
              </a:rPr>
              <a:t>Կարիտասի</a:t>
            </a:r>
            <a:r>
              <a:rPr lang="ru-RU" sz="46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ru-RU" sz="46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600" b="1" i="1" dirty="0" err="1">
                <a:solidFill>
                  <a:schemeClr val="accent5">
                    <a:lumMod val="75000"/>
                  </a:schemeClr>
                </a:solidFill>
              </a:rPr>
              <a:t>Աստվածաբանական</a:t>
            </a:r>
            <a:r>
              <a:rPr lang="ru-RU" sz="46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600" b="1" i="1" dirty="0" err="1">
                <a:solidFill>
                  <a:schemeClr val="accent5">
                    <a:lumMod val="75000"/>
                  </a:schemeClr>
                </a:solidFill>
              </a:rPr>
              <a:t>հանձնաժողով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3636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Գործել</a:t>
            </a:r>
            <a:r>
              <a:rPr lang="en-US" sz="2800" dirty="0" smtClean="0">
                <a:solidFill>
                  <a:srgbClr val="FF0000"/>
                </a:solidFill>
              </a:rPr>
              <a:t>/</a:t>
            </a:r>
            <a:r>
              <a:rPr lang="ru-RU" sz="2800" dirty="0" err="1" smtClean="0">
                <a:solidFill>
                  <a:srgbClr val="FF0000"/>
                </a:solidFill>
              </a:rPr>
              <a:t>ծառայել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ի՞նչ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նպատակադրությամբ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The motive?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Հուսով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եմ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կկարողանաք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լավագույնս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մշակել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ձեր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սկսած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գործերի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որակը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Դարձրե՛ք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դրանք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այսպես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ասած</a:t>
            </a:r>
            <a:r>
              <a:rPr lang="ru-RU" dirty="0">
                <a:solidFill>
                  <a:srgbClr val="002060"/>
                </a:solidFill>
              </a:rPr>
              <a:t>, «</a:t>
            </a:r>
            <a:r>
              <a:rPr lang="ru-RU" dirty="0" err="1">
                <a:solidFill>
                  <a:srgbClr val="002060"/>
                </a:solidFill>
              </a:rPr>
              <a:t>պերճախոս</a:t>
            </a:r>
            <a:r>
              <a:rPr lang="ru-RU" dirty="0">
                <a:solidFill>
                  <a:srgbClr val="002060"/>
                </a:solidFill>
              </a:rPr>
              <a:t>»՝ </a:t>
            </a:r>
            <a:r>
              <a:rPr lang="ru-RU" dirty="0" err="1" smtClean="0">
                <a:solidFill>
                  <a:srgbClr val="002060"/>
                </a:solidFill>
              </a:rPr>
              <a:t>նախևառաջ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ուշադրություն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դարձնելով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ներքին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նպատակադրությանը</a:t>
            </a:r>
            <a:r>
              <a:rPr lang="ru-RU" b="1" u="sng" dirty="0">
                <a:solidFill>
                  <a:srgbClr val="002060"/>
                </a:solidFill>
              </a:rPr>
              <a:t> (</a:t>
            </a:r>
            <a:r>
              <a:rPr lang="ru-RU" b="1" u="sng" dirty="0" err="1">
                <a:solidFill>
                  <a:srgbClr val="002060"/>
                </a:solidFill>
              </a:rPr>
              <a:t>motivation</a:t>
            </a:r>
            <a:r>
              <a:rPr lang="ru-RU" b="1" u="sng" dirty="0">
                <a:solidFill>
                  <a:srgbClr val="002060"/>
                </a:solidFill>
              </a:rPr>
              <a:t>)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որ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առաջ</a:t>
            </a:r>
            <a:r>
              <a:rPr lang="ru-RU" dirty="0">
                <a:solidFill>
                  <a:srgbClr val="002060"/>
                </a:solidFill>
              </a:rPr>
              <a:t> է </a:t>
            </a:r>
            <a:r>
              <a:rPr lang="ru-RU" dirty="0" err="1">
                <a:solidFill>
                  <a:srgbClr val="002060"/>
                </a:solidFill>
              </a:rPr>
              <a:t>մղում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ձեր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գործերը</a:t>
            </a:r>
            <a:r>
              <a:rPr lang="ru-RU" dirty="0">
                <a:solidFill>
                  <a:srgbClr val="002060"/>
                </a:solidFill>
              </a:rPr>
              <a:t> և </a:t>
            </a:r>
            <a:r>
              <a:rPr lang="ru-RU" dirty="0" err="1">
                <a:solidFill>
                  <a:srgbClr val="002060"/>
                </a:solidFill>
              </a:rPr>
              <a:t>այն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վկայության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որակին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որը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բխում</a:t>
            </a:r>
            <a:r>
              <a:rPr lang="ru-RU" dirty="0">
                <a:solidFill>
                  <a:srgbClr val="002060"/>
                </a:solidFill>
              </a:rPr>
              <a:t> է </a:t>
            </a:r>
            <a:r>
              <a:rPr lang="ru-RU" dirty="0" err="1">
                <a:solidFill>
                  <a:srgbClr val="002060"/>
                </a:solidFill>
              </a:rPr>
              <a:t>ձեր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գործերից</a:t>
            </a:r>
            <a:r>
              <a:rPr lang="ru-RU" dirty="0">
                <a:solidFill>
                  <a:srgbClr val="002060"/>
                </a:solidFill>
              </a:rPr>
              <a:t>: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Դրանք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հավատքից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մղված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գործեր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են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2000" i="1" dirty="0" err="1">
                <a:solidFill>
                  <a:srgbClr val="002060"/>
                </a:solidFill>
              </a:rPr>
              <a:t>Բենեդիկտոս</a:t>
            </a:r>
            <a:r>
              <a:rPr lang="ru-RU" sz="2000" i="1" dirty="0">
                <a:solidFill>
                  <a:srgbClr val="002060"/>
                </a:solidFill>
              </a:rPr>
              <a:t> 16-րդ, </a:t>
            </a:r>
            <a:r>
              <a:rPr lang="ru-RU" sz="2000" i="1" dirty="0" err="1">
                <a:solidFill>
                  <a:srgbClr val="002060"/>
                </a:solidFill>
              </a:rPr>
              <a:t>խոսք</a:t>
            </a:r>
            <a:r>
              <a:rPr lang="ru-RU" sz="2000" i="1" dirty="0">
                <a:solidFill>
                  <a:srgbClr val="002060"/>
                </a:solidFill>
              </a:rPr>
              <a:t>՝ </a:t>
            </a:r>
            <a:r>
              <a:rPr lang="ru-RU" sz="2000" i="1" dirty="0" err="1">
                <a:solidFill>
                  <a:srgbClr val="002060"/>
                </a:solidFill>
              </a:rPr>
              <a:t>Իտալական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Կարիտասին</a:t>
            </a:r>
            <a:r>
              <a:rPr lang="ru-RU" sz="2000" i="1" dirty="0">
                <a:solidFill>
                  <a:srgbClr val="002060"/>
                </a:solidFill>
              </a:rPr>
              <a:t>,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2011թ</a:t>
            </a:r>
            <a:r>
              <a:rPr lang="ru-RU" sz="2000" i="1" dirty="0">
                <a:solidFill>
                  <a:srgbClr val="002060"/>
                </a:solidFill>
              </a:rPr>
              <a:t>. </a:t>
            </a:r>
            <a:r>
              <a:rPr lang="ru-RU" sz="2000" i="1" dirty="0" err="1">
                <a:solidFill>
                  <a:srgbClr val="002060"/>
                </a:solidFill>
              </a:rPr>
              <a:t>Insegnamenti</a:t>
            </a:r>
            <a:r>
              <a:rPr lang="ru-RU" sz="2000" i="1" dirty="0">
                <a:solidFill>
                  <a:srgbClr val="002060"/>
                </a:solidFill>
              </a:rPr>
              <a:t> VII, 2, [2011], 776</a:t>
            </a:r>
            <a:endParaRPr lang="ru-RU" sz="2000" dirty="0">
              <a:solidFill>
                <a:srgbClr val="002060"/>
              </a:solidFill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0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346384"/>
            <a:ext cx="5226171" cy="25102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en-US" sz="3600" dirty="0" err="1">
                <a:solidFill>
                  <a:srgbClr val="002060"/>
                </a:solidFill>
              </a:rPr>
              <a:t>Կարիտասը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Եկեղեցու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կարևոր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մի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մասն</a:t>
            </a:r>
            <a:r>
              <a:rPr lang="en-US" sz="3600" dirty="0">
                <a:solidFill>
                  <a:srgbClr val="002060"/>
                </a:solidFill>
              </a:rPr>
              <a:t> է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այն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Եկեղեցում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սիրո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</a:rPr>
              <a:t>ինստիտուցիոնալ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արտահայտությունն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rgbClr val="002060"/>
                </a:solidFill>
              </a:rPr>
              <a:t>է և </a:t>
            </a:r>
            <a:r>
              <a:rPr lang="ru-RU" sz="3600" dirty="0" err="1">
                <a:solidFill>
                  <a:srgbClr val="002060"/>
                </a:solidFill>
              </a:rPr>
              <a:t>ունի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երկու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կողմ</a:t>
            </a:r>
            <a:r>
              <a:rPr lang="ru-RU" sz="3600" dirty="0">
                <a:solidFill>
                  <a:srgbClr val="002060"/>
                </a:solidFill>
              </a:rPr>
              <a:t>՝ </a:t>
            </a:r>
            <a:r>
              <a:rPr lang="ru-RU" sz="3600" dirty="0" err="1">
                <a:solidFill>
                  <a:srgbClr val="002060"/>
                </a:solidFill>
              </a:rPr>
              <a:t>գործ</a:t>
            </a:r>
            <a:r>
              <a:rPr lang="en-US" sz="3600" dirty="0" err="1">
                <a:solidFill>
                  <a:srgbClr val="002060"/>
                </a:solidFill>
              </a:rPr>
              <a:t>եր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rgbClr val="002060"/>
                </a:solidFill>
              </a:rPr>
              <a:t>և </a:t>
            </a:r>
            <a:r>
              <a:rPr lang="ru-RU" sz="3600" dirty="0" err="1">
                <a:solidFill>
                  <a:srgbClr val="002060"/>
                </a:solidFill>
              </a:rPr>
              <a:t>աստվածայինը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…</a:t>
            </a:r>
            <a:r>
              <a:rPr lang="en-US" sz="3600" dirty="0" err="1" smtClean="0">
                <a:solidFill>
                  <a:srgbClr val="002060"/>
                </a:solidFill>
              </a:rPr>
              <a:t>Կարիտասը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Եկեղեցու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հենց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սրտում</a:t>
            </a:r>
            <a:r>
              <a:rPr lang="ru-RU" sz="3600" dirty="0">
                <a:solidFill>
                  <a:srgbClr val="002060"/>
                </a:solidFill>
              </a:rPr>
              <a:t> է: 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en-US" sz="3600" dirty="0" err="1" smtClean="0">
                <a:solidFill>
                  <a:srgbClr val="002060"/>
                </a:solidFill>
              </a:rPr>
              <a:t>Կարիտասը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Եկեղեցու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խնամքն</a:t>
            </a:r>
            <a:r>
              <a:rPr lang="en-US" sz="3600" dirty="0">
                <a:solidFill>
                  <a:srgbClr val="002060"/>
                </a:solidFill>
              </a:rPr>
              <a:t> է</a:t>
            </a:r>
            <a:r>
              <a:rPr lang="ru-RU" sz="3600" dirty="0">
                <a:solidFill>
                  <a:srgbClr val="002060"/>
                </a:solidFill>
              </a:rPr>
              <a:t>՝ </a:t>
            </a:r>
            <a:r>
              <a:rPr lang="en-US" sz="3600" dirty="0" err="1">
                <a:solidFill>
                  <a:srgbClr val="002060"/>
                </a:solidFill>
              </a:rPr>
              <a:t>մարդկանց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նկատմամբ</a:t>
            </a:r>
            <a:r>
              <a:rPr lang="ru-RU" sz="3600" dirty="0" smtClean="0">
                <a:solidFill>
                  <a:srgbClr val="002060"/>
                </a:solidFill>
              </a:rPr>
              <a:t>»,</a:t>
            </a:r>
            <a:r>
              <a:rPr lang="en-US" sz="3600" dirty="0" smtClean="0">
                <a:solidFill>
                  <a:srgbClr val="002060"/>
                </a:solidFill>
              </a:rPr>
              <a:t/>
            </a:r>
            <a:br>
              <a:rPr lang="en-US" sz="3600" dirty="0" smtClean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en-US" sz="2700" b="1" dirty="0" err="1" smtClean="0">
                <a:solidFill>
                  <a:srgbClr val="002060"/>
                </a:solidFill>
              </a:rPr>
              <a:t>Ֆրանցիսկոս</a:t>
            </a:r>
            <a:r>
              <a:rPr lang="en-US" sz="2700" b="1" dirty="0" smtClean="0">
                <a:solidFill>
                  <a:srgbClr val="002060"/>
                </a:solidFill>
              </a:rPr>
              <a:t> </a:t>
            </a:r>
            <a:br>
              <a:rPr lang="en-US" sz="2700" b="1" dirty="0" smtClean="0">
                <a:solidFill>
                  <a:srgbClr val="002060"/>
                </a:solidFill>
              </a:rPr>
            </a:br>
            <a:r>
              <a:rPr lang="en-US" sz="2700" b="1" dirty="0" err="1" smtClean="0">
                <a:solidFill>
                  <a:srgbClr val="002060"/>
                </a:solidFill>
              </a:rPr>
              <a:t>Սրբազան</a:t>
            </a:r>
            <a:r>
              <a:rPr lang="en-US" sz="2700" b="1" dirty="0" smtClean="0">
                <a:solidFill>
                  <a:srgbClr val="002060"/>
                </a:solidFill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</a:rPr>
              <a:t>Քահանայապետ</a:t>
            </a:r>
            <a:r>
              <a:rPr lang="ru-RU" sz="2700" b="1" dirty="0">
                <a:solidFill>
                  <a:srgbClr val="002060"/>
                </a:solidFill>
              </a:rPr>
              <a:t/>
            </a:r>
            <a:br>
              <a:rPr lang="ru-RU" sz="2700" b="1" dirty="0">
                <a:solidFill>
                  <a:srgbClr val="002060"/>
                </a:solidFill>
              </a:rPr>
            </a:br>
            <a:endParaRPr lang="ru-RU" sz="27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64" y="301924"/>
            <a:ext cx="3865791" cy="5798689"/>
          </a:xfrm>
        </p:spPr>
      </p:pic>
    </p:spTree>
    <p:extLst>
      <p:ext uri="{BB962C8B-B14F-4D97-AF65-F5344CB8AC3E}">
        <p14:creationId xmlns:p14="http://schemas.microsoft.com/office/powerpoint/2010/main" val="3318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Cardinal </a:t>
            </a:r>
            <a:r>
              <a:rPr lang="ru-RU" sz="2800" dirty="0" smtClean="0"/>
              <a:t>Ó</a:t>
            </a:r>
            <a:r>
              <a:rPr lang="en-US" sz="2800" dirty="0"/>
              <a:t>scar </a:t>
            </a:r>
            <a:r>
              <a:rPr lang="en-US" sz="2800" dirty="0" err="1"/>
              <a:t>Andr</a:t>
            </a:r>
            <a:r>
              <a:rPr lang="ru-RU" sz="2800" dirty="0"/>
              <a:t>é</a:t>
            </a:r>
            <a:r>
              <a:rPr lang="en-US" sz="2800" dirty="0"/>
              <a:t>s </a:t>
            </a:r>
            <a:r>
              <a:rPr lang="en-US" sz="2800" dirty="0" err="1" smtClean="0"/>
              <a:t>Rodr</a:t>
            </a:r>
            <a:r>
              <a:rPr lang="ru-RU" sz="2800" dirty="0"/>
              <a:t>í</a:t>
            </a:r>
            <a:r>
              <a:rPr lang="en-US" sz="2800" dirty="0" err="1"/>
              <a:t>guez</a:t>
            </a:r>
            <a:r>
              <a:rPr lang="en-US" sz="2800" dirty="0"/>
              <a:t> </a:t>
            </a:r>
            <a:r>
              <a:rPr lang="en-US" sz="2800" dirty="0" err="1" smtClean="0"/>
              <a:t>Maradiaga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08" y="1966823"/>
            <a:ext cx="6399362" cy="42877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dirty="0" err="1"/>
              <a:t>Այսօր</a:t>
            </a:r>
            <a:r>
              <a:rPr lang="ru-RU" dirty="0"/>
              <a:t> </a:t>
            </a:r>
            <a:r>
              <a:rPr lang="ru-RU" dirty="0" err="1"/>
              <a:t>մենք</a:t>
            </a:r>
            <a:r>
              <a:rPr lang="ru-RU" dirty="0"/>
              <a:t> </a:t>
            </a:r>
            <a:r>
              <a:rPr lang="ru-RU" dirty="0" err="1"/>
              <a:t>առերեսվում</a:t>
            </a:r>
            <a:r>
              <a:rPr lang="ru-RU" dirty="0"/>
              <a:t> </a:t>
            </a:r>
            <a:r>
              <a:rPr lang="ru-RU" dirty="0" err="1"/>
              <a:t>ենք</a:t>
            </a:r>
            <a:r>
              <a:rPr lang="ru-RU" dirty="0"/>
              <a:t> </a:t>
            </a:r>
            <a:r>
              <a:rPr lang="ru-RU" dirty="0" err="1"/>
              <a:t>նոր</a:t>
            </a:r>
            <a:r>
              <a:rPr lang="ru-RU" dirty="0"/>
              <a:t> և </a:t>
            </a:r>
            <a:r>
              <a:rPr lang="ru-RU" dirty="0" err="1"/>
              <a:t>բարդ</a:t>
            </a:r>
            <a:r>
              <a:rPr lang="ru-RU" dirty="0"/>
              <a:t> </a:t>
            </a:r>
            <a:r>
              <a:rPr lang="ru-RU" dirty="0" err="1"/>
              <a:t>մարտահրավերների</a:t>
            </a:r>
            <a:r>
              <a:rPr lang="ru-RU" dirty="0"/>
              <a:t>: </a:t>
            </a:r>
            <a:r>
              <a:rPr lang="ru-RU" dirty="0" err="1"/>
              <a:t>Կարիտասը</a:t>
            </a:r>
            <a:r>
              <a:rPr lang="ru-RU" dirty="0"/>
              <a:t> </a:t>
            </a:r>
            <a:r>
              <a:rPr lang="ru-RU" dirty="0" err="1"/>
              <a:t>կկարողանա</a:t>
            </a:r>
            <a:r>
              <a:rPr lang="ru-RU" dirty="0"/>
              <a:t> </a:t>
            </a:r>
            <a:r>
              <a:rPr lang="ru-RU" dirty="0" err="1"/>
              <a:t>այդ</a:t>
            </a:r>
            <a:r>
              <a:rPr lang="ru-RU" dirty="0"/>
              <a:t> </a:t>
            </a:r>
            <a:r>
              <a:rPr lang="ru-RU" dirty="0" err="1"/>
              <a:t>մարտահրավերներին</a:t>
            </a:r>
            <a:r>
              <a:rPr lang="ru-RU" dirty="0"/>
              <a:t> </a:t>
            </a:r>
            <a:r>
              <a:rPr lang="ru-RU" dirty="0" err="1"/>
              <a:t>արդյունավետ</a:t>
            </a:r>
            <a:r>
              <a:rPr lang="ru-RU" dirty="0"/>
              <a:t> </a:t>
            </a:r>
            <a:r>
              <a:rPr lang="ru-RU" dirty="0" err="1"/>
              <a:t>կերպով</a:t>
            </a:r>
            <a:r>
              <a:rPr lang="ru-RU" dirty="0"/>
              <a:t> </a:t>
            </a:r>
            <a:r>
              <a:rPr lang="ru-RU" dirty="0" err="1"/>
              <a:t>արձագանքել</a:t>
            </a:r>
            <a:r>
              <a:rPr lang="ru-RU" dirty="0"/>
              <a:t> </a:t>
            </a:r>
            <a:r>
              <a:rPr lang="ru-RU" dirty="0" err="1"/>
              <a:t>միայն</a:t>
            </a:r>
            <a:r>
              <a:rPr lang="ru-RU" dirty="0"/>
              <a:t> </a:t>
            </a:r>
            <a:r>
              <a:rPr lang="ru-RU" dirty="0" err="1"/>
              <a:t>եթե</a:t>
            </a:r>
            <a:r>
              <a:rPr lang="ru-RU" dirty="0"/>
              <a:t> </a:t>
            </a:r>
            <a:r>
              <a:rPr lang="ru-RU" dirty="0" err="1"/>
              <a:t>մենք</a:t>
            </a:r>
            <a:r>
              <a:rPr lang="ru-RU" dirty="0"/>
              <a:t> </a:t>
            </a:r>
            <a:r>
              <a:rPr lang="ru-RU" dirty="0" err="1"/>
              <a:t>հստակ</a:t>
            </a:r>
            <a:r>
              <a:rPr lang="ru-RU" dirty="0"/>
              <a:t> </a:t>
            </a:r>
            <a:r>
              <a:rPr lang="ru-RU" dirty="0" err="1"/>
              <a:t>գիտակցում</a:t>
            </a:r>
            <a:r>
              <a:rPr lang="ru-RU" dirty="0"/>
              <a:t> </a:t>
            </a:r>
            <a:r>
              <a:rPr lang="ru-RU" dirty="0" err="1"/>
              <a:t>ենք</a:t>
            </a:r>
            <a:r>
              <a:rPr lang="ru-RU" dirty="0"/>
              <a:t> </a:t>
            </a:r>
            <a:r>
              <a:rPr lang="ru-RU" dirty="0" err="1"/>
              <a:t>մեր</a:t>
            </a:r>
            <a:r>
              <a:rPr lang="ru-RU" dirty="0"/>
              <a:t> </a:t>
            </a:r>
            <a:r>
              <a:rPr lang="ru-RU" dirty="0" err="1"/>
              <a:t>ինքնությունը</a:t>
            </a:r>
            <a:r>
              <a:rPr lang="ru-RU" dirty="0" smtClean="0"/>
              <a:t>…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Կարիտասը</a:t>
            </a:r>
            <a:r>
              <a:rPr lang="ru-RU" dirty="0"/>
              <a:t> </a:t>
            </a:r>
            <a:r>
              <a:rPr lang="ru-RU" dirty="0" err="1"/>
              <a:t>պարզապես</a:t>
            </a:r>
            <a:r>
              <a:rPr lang="ru-RU" dirty="0"/>
              <a:t> </a:t>
            </a:r>
            <a:r>
              <a:rPr lang="ru-RU" dirty="0" err="1"/>
              <a:t>մի</a:t>
            </a:r>
            <a:r>
              <a:rPr lang="ru-RU" dirty="0"/>
              <a:t> </a:t>
            </a:r>
            <a:r>
              <a:rPr lang="ru-RU" dirty="0" err="1"/>
              <a:t>հասարակական</a:t>
            </a:r>
            <a:r>
              <a:rPr lang="ru-RU" dirty="0"/>
              <a:t> </a:t>
            </a:r>
            <a:r>
              <a:rPr lang="ru-RU" dirty="0" err="1"/>
              <a:t>կազմակերպություն</a:t>
            </a:r>
            <a:r>
              <a:rPr lang="ru-RU" dirty="0"/>
              <a:t> </a:t>
            </a:r>
            <a:r>
              <a:rPr lang="ru-RU" dirty="0" err="1"/>
              <a:t>չէ</a:t>
            </a:r>
            <a:r>
              <a:rPr lang="ru-RU" dirty="0"/>
              <a:t>, </a:t>
            </a:r>
            <a:r>
              <a:rPr lang="ru-RU" b="1" dirty="0" err="1">
                <a:solidFill>
                  <a:srgbClr val="FF0000"/>
                </a:solidFill>
              </a:rPr>
              <a:t>այն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շատ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ավելին</a:t>
            </a:r>
            <a:r>
              <a:rPr lang="ru-RU" b="1" dirty="0">
                <a:solidFill>
                  <a:srgbClr val="FF0000"/>
                </a:solidFill>
              </a:rPr>
              <a:t> է</a:t>
            </a:r>
            <a:r>
              <a:rPr lang="ru-RU" dirty="0"/>
              <a:t>»: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30" y="232683"/>
            <a:ext cx="3121152" cy="27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Cardinal </a:t>
            </a:r>
            <a:r>
              <a:rPr lang="ru-RU" sz="2800" dirty="0" smtClean="0"/>
              <a:t>Ó</a:t>
            </a:r>
            <a:r>
              <a:rPr lang="en-US" sz="2800" dirty="0" smtClean="0"/>
              <a:t>scar </a:t>
            </a:r>
            <a:r>
              <a:rPr lang="en-US" sz="2800" dirty="0" err="1" smtClean="0"/>
              <a:t>Andr</a:t>
            </a:r>
            <a:r>
              <a:rPr lang="ru-RU" sz="2800" dirty="0" smtClean="0"/>
              <a:t>é</a:t>
            </a:r>
            <a:r>
              <a:rPr lang="en-US" sz="2800" dirty="0" smtClean="0"/>
              <a:t>s </a:t>
            </a:r>
            <a:r>
              <a:rPr lang="en-US" sz="2800" dirty="0" err="1" smtClean="0"/>
              <a:t>Rodr</a:t>
            </a:r>
            <a:r>
              <a:rPr lang="ru-RU" sz="2800" dirty="0" smtClean="0"/>
              <a:t>í</a:t>
            </a:r>
            <a:r>
              <a:rPr lang="en-US" sz="2800" dirty="0" err="1" smtClean="0"/>
              <a:t>guez</a:t>
            </a:r>
            <a:r>
              <a:rPr lang="en-US" sz="2800" dirty="0" smtClean="0"/>
              <a:t> </a:t>
            </a:r>
            <a:r>
              <a:rPr lang="en-US" sz="2800" dirty="0" err="1" smtClean="0"/>
              <a:t>Maradiaga</a:t>
            </a:r>
            <a:r>
              <a:rPr lang="ru-RU" sz="2800" dirty="0"/>
              <a:t> </a:t>
            </a:r>
            <a:r>
              <a:rPr lang="ru-RU" sz="2800" dirty="0" smtClean="0"/>
              <a:t>    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</a:rPr>
              <a:t>Կարիտասը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</a:rPr>
              <a:t>կոնկրետ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</a:rPr>
              <a:t>աստվածաբանություն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 է՝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</a:rPr>
              <a:t>գործողության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5">
                    <a:lumMod val="75000"/>
                  </a:schemeClr>
                </a:solidFill>
              </a:rPr>
              <a:t>մեջ</a:t>
            </a:r>
            <a:r>
              <a:rPr lang="ru-RU" sz="54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ru-RU" sz="5400" dirty="0"/>
              <a:t> </a:t>
            </a:r>
            <a:endParaRPr lang="ru-RU" sz="5400" dirty="0" smtClean="0"/>
          </a:p>
          <a:p>
            <a:pPr marL="0" indent="0">
              <a:buNone/>
            </a:pPr>
            <a:endParaRPr lang="ru-RU" sz="3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45" y="1"/>
            <a:ext cx="2452628" cy="21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4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err="1" smtClean="0"/>
              <a:t>Մաս</a:t>
            </a:r>
            <a:r>
              <a:rPr lang="ru-RU" sz="2000" dirty="0" smtClean="0"/>
              <a:t> Ա, 1</a:t>
            </a:r>
            <a:br>
              <a:rPr lang="ru-RU" sz="2000" dirty="0" smtClean="0"/>
            </a:br>
            <a:r>
              <a:rPr lang="ru-RU" dirty="0" err="1" smtClean="0">
                <a:solidFill>
                  <a:srgbClr val="FF0000"/>
                </a:solidFill>
              </a:rPr>
              <a:t>Ի՞նչ</a:t>
            </a:r>
            <a:r>
              <a:rPr lang="ru-RU" dirty="0" smtClean="0">
                <a:solidFill>
                  <a:srgbClr val="FF0000"/>
                </a:solidFill>
              </a:rPr>
              <a:t> է </a:t>
            </a:r>
            <a:r>
              <a:rPr lang="ru-RU" dirty="0" err="1" smtClean="0">
                <a:solidFill>
                  <a:srgbClr val="FF0000"/>
                </a:solidFill>
              </a:rPr>
              <a:t>Հայկական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Կարիտասը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y-AM" sz="3600" dirty="0">
                <a:solidFill>
                  <a:srgbClr val="FF0000"/>
                </a:solidFill>
              </a:rPr>
              <a:t>«Հայկական Կարիտասը» բարեգործական հասարակական կազմակերպություն է, որը հիմնել և առաջնորդում է Հայ Կաթողիկէ </a:t>
            </a:r>
            <a:r>
              <a:rPr lang="hy-AM" sz="3600" dirty="0" smtClean="0">
                <a:solidFill>
                  <a:srgbClr val="FF0000"/>
                </a:solidFill>
              </a:rPr>
              <a:t>Եկեղեցին</a:t>
            </a:r>
            <a:r>
              <a:rPr lang="ru-RU" sz="3600" dirty="0" smtClean="0">
                <a:solidFill>
                  <a:srgbClr val="FF0000"/>
                </a:solidFill>
              </a:rPr>
              <a:t>՝ </a:t>
            </a:r>
            <a:r>
              <a:rPr lang="ru-RU" sz="3600" dirty="0" err="1" smtClean="0">
                <a:solidFill>
                  <a:srgbClr val="FF0000"/>
                </a:solidFill>
              </a:rPr>
              <a:t>աշխարհականների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մասնագիտացած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անձնակազմի</a:t>
            </a:r>
            <a:r>
              <a:rPr lang="ru-RU" sz="3600" dirty="0" smtClean="0">
                <a:solidFill>
                  <a:srgbClr val="FF0000"/>
                </a:solidFill>
              </a:rPr>
              <a:t> և </a:t>
            </a:r>
            <a:r>
              <a:rPr lang="ru-RU" sz="3600" dirty="0" err="1" smtClean="0">
                <a:solidFill>
                  <a:srgbClr val="FF0000"/>
                </a:solidFill>
              </a:rPr>
              <a:t>նվիրյալ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կամավորականների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միջոցով</a:t>
            </a:r>
            <a:r>
              <a:rPr lang="hy-AM" sz="3600" dirty="0" smtClean="0">
                <a:solidFill>
                  <a:srgbClr val="FF0000"/>
                </a:solidFill>
              </a:rPr>
              <a:t>: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24890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8302"/>
            <a:ext cx="10515600" cy="50986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y-AM" sz="5400" dirty="0">
                <a:solidFill>
                  <a:srgbClr val="FF0000"/>
                </a:solidFill>
              </a:rPr>
              <a:t>Ս</a:t>
            </a:r>
            <a:r>
              <a:rPr lang="en-US" sz="5400" dirty="0" err="1">
                <a:solidFill>
                  <a:srgbClr val="FF0000"/>
                </a:solidFill>
              </a:rPr>
              <a:t>րտի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endParaRPr lang="ru-RU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y-AM" sz="5400" dirty="0" smtClean="0">
                <a:solidFill>
                  <a:srgbClr val="FF0000"/>
                </a:solidFill>
              </a:rPr>
              <a:t>Կ</a:t>
            </a:r>
            <a:r>
              <a:rPr lang="en-US" sz="5400" dirty="0" err="1" smtClean="0">
                <a:solidFill>
                  <a:srgbClr val="FF0000"/>
                </a:solidFill>
              </a:rPr>
              <a:t>ազմավորում</a:t>
            </a:r>
            <a:endParaRPr lang="ru-RU" sz="5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/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ru-RU" sz="5400" dirty="0" err="1">
                <a:solidFill>
                  <a:srgbClr val="FF0000"/>
                </a:solidFill>
              </a:rPr>
              <a:t>F</a:t>
            </a:r>
            <a:r>
              <a:rPr lang="ru-RU" sz="5400" dirty="0" err="1" smtClean="0">
                <a:solidFill>
                  <a:srgbClr val="FF0000"/>
                </a:solidFill>
              </a:rPr>
              <a:t>ormation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5400" dirty="0" err="1" smtClean="0">
                <a:solidFill>
                  <a:srgbClr val="FF0000"/>
                </a:solidFill>
              </a:rPr>
              <a:t>of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5400" dirty="0" err="1" smtClean="0">
                <a:solidFill>
                  <a:srgbClr val="FF0000"/>
                </a:solidFill>
              </a:rPr>
              <a:t>Heart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57462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Եկեղեցին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Կարիտասի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միջոցով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կիսում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է «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մերօրյա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տառապյալ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ու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աղքատ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մարդկանց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ուրախություններն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ու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հույսերը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վիշտն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ու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</a:rPr>
              <a:t>մտահոգությունները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» (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Lumen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Gentium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6" y="1825625"/>
            <a:ext cx="7469746" cy="4858510"/>
          </a:xfrm>
        </p:spPr>
      </p:pic>
    </p:spTree>
    <p:extLst>
      <p:ext uri="{BB962C8B-B14F-4D97-AF65-F5344CB8AC3E}">
        <p14:creationId xmlns:p14="http://schemas.microsoft.com/office/powerpoint/2010/main" val="19951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/>
              <a:t>Ո՞րն</a:t>
            </a:r>
            <a:r>
              <a:rPr lang="en-US" sz="2800" dirty="0" smtClean="0"/>
              <a:t> է </a:t>
            </a:r>
            <a:r>
              <a:rPr lang="en-US" sz="2800" dirty="0" err="1" smtClean="0"/>
              <a:t>Կարիտասի</a:t>
            </a:r>
            <a:r>
              <a:rPr lang="en-US" sz="2800" dirty="0" smtClean="0"/>
              <a:t> </a:t>
            </a:r>
            <a:r>
              <a:rPr lang="en-US" sz="2800" dirty="0" err="1" smtClean="0"/>
              <a:t>բնորոշիչը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en-US" sz="2800" dirty="0" smtClean="0"/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trademark</a:t>
            </a:r>
            <a:r>
              <a:rPr lang="ru-RU" sz="2800" dirty="0" smtClean="0">
                <a:solidFill>
                  <a:srgbClr val="FF0000"/>
                </a:solidFill>
              </a:rPr>
              <a:t>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690688"/>
            <a:ext cx="6037053" cy="48222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sz="6500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en-US" sz="6500" dirty="0" err="1">
                <a:solidFill>
                  <a:schemeClr val="accent5">
                    <a:lumMod val="75000"/>
                  </a:schemeClr>
                </a:solidFill>
              </a:rPr>
              <a:t>Կարիտասը</a:t>
            </a:r>
            <a:r>
              <a:rPr lang="en-US" sz="6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500" dirty="0" err="1">
                <a:solidFill>
                  <a:schemeClr val="accent5">
                    <a:lumMod val="75000"/>
                  </a:schemeClr>
                </a:solidFill>
              </a:rPr>
              <a:t>աղքատների</a:t>
            </a:r>
            <a:r>
              <a:rPr lang="en-US" sz="6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65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6500" dirty="0" err="1" smtClean="0">
                <a:solidFill>
                  <a:schemeClr val="accent5">
                    <a:lumMod val="75000"/>
                  </a:schemeClr>
                </a:solidFill>
              </a:rPr>
              <a:t>մեջ</a:t>
            </a:r>
            <a:r>
              <a:rPr lang="en-US" sz="65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500" dirty="0" err="1">
                <a:solidFill>
                  <a:schemeClr val="accent5">
                    <a:lumMod val="75000"/>
                  </a:schemeClr>
                </a:solidFill>
              </a:rPr>
              <a:t>Աստծո</a:t>
            </a:r>
            <a:r>
              <a:rPr lang="en-US" sz="65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500" dirty="0" err="1" smtClean="0">
                <a:solidFill>
                  <a:schemeClr val="accent5">
                    <a:lumMod val="75000"/>
                  </a:schemeClr>
                </a:solidFill>
              </a:rPr>
              <a:t>ներկայության</a:t>
            </a:r>
            <a:endParaRPr lang="en-US" sz="65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6500" dirty="0" err="1" smtClean="0">
                <a:solidFill>
                  <a:schemeClr val="accent5">
                    <a:lumMod val="75000"/>
                  </a:schemeClr>
                </a:solidFill>
              </a:rPr>
              <a:t>նշանն</a:t>
            </a:r>
            <a:r>
              <a:rPr lang="en-US" sz="6500" dirty="0" smtClean="0">
                <a:solidFill>
                  <a:schemeClr val="accent5">
                    <a:lumMod val="75000"/>
                  </a:schemeClr>
                </a:solidFill>
              </a:rPr>
              <a:t> է»</a:t>
            </a:r>
            <a:r>
              <a:rPr lang="ru-RU" sz="65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65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6500" dirty="0">
                <a:solidFill>
                  <a:schemeClr val="accent5">
                    <a:lumMod val="75000"/>
                  </a:schemeClr>
                </a:solidFill>
              </a:rPr>
              <a:t>trademark</a:t>
            </a:r>
            <a:r>
              <a:rPr lang="ru-RU" sz="6500" dirty="0">
                <a:solidFill>
                  <a:schemeClr val="accent5">
                    <a:lumMod val="75000"/>
                  </a:schemeClr>
                </a:solidFill>
              </a:rPr>
              <a:t>): </a:t>
            </a:r>
          </a:p>
          <a:p>
            <a:pPr marL="0" indent="0">
              <a:buNone/>
            </a:pPr>
            <a:endParaRPr lang="ru-RU" sz="3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Սբ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Հովհաննես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5">
                    <a:lumMod val="75000"/>
                  </a:schemeClr>
                </a:solidFill>
              </a:rPr>
              <a:t>Պողոս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 Բ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84" y="2097657"/>
            <a:ext cx="3466381" cy="346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Մաս</a:t>
            </a:r>
            <a:r>
              <a:rPr lang="ru-RU" dirty="0" smtClean="0"/>
              <a:t> Ա,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err="1" smtClean="0">
                <a:solidFill>
                  <a:srgbClr val="FF0000"/>
                </a:solidFill>
              </a:rPr>
              <a:t>Ի՞նչ</a:t>
            </a:r>
            <a:r>
              <a:rPr lang="ru-RU" sz="4000" dirty="0" smtClean="0">
                <a:solidFill>
                  <a:srgbClr val="FF0000"/>
                </a:solidFill>
              </a:rPr>
              <a:t> է </a:t>
            </a:r>
            <a:r>
              <a:rPr lang="en-US" sz="4000" dirty="0" smtClean="0">
                <a:solidFill>
                  <a:srgbClr val="FF0000"/>
                </a:solidFill>
              </a:rPr>
              <a:t>Caritas-</a:t>
            </a:r>
            <a:r>
              <a:rPr lang="ru-RU" sz="4000" dirty="0" smtClean="0">
                <a:solidFill>
                  <a:srgbClr val="FF0000"/>
                </a:solidFill>
              </a:rPr>
              <a:t>ը, </a:t>
            </a:r>
          </a:p>
          <a:p>
            <a:pPr marL="0" indent="0" algn="ctr">
              <a:buNone/>
            </a:pPr>
            <a:r>
              <a:rPr lang="ru-RU" sz="4000" dirty="0" err="1" smtClean="0">
                <a:solidFill>
                  <a:srgbClr val="FF0000"/>
                </a:solidFill>
              </a:rPr>
              <a:t>Ի՞նչ</a:t>
            </a:r>
            <a:r>
              <a:rPr lang="ru-RU" sz="4000" dirty="0" smtClean="0">
                <a:solidFill>
                  <a:srgbClr val="FF0000"/>
                </a:solidFill>
              </a:rPr>
              <a:t> է </a:t>
            </a:r>
            <a:r>
              <a:rPr lang="ru-RU" sz="4000" dirty="0" err="1" smtClean="0">
                <a:solidFill>
                  <a:srgbClr val="FF0000"/>
                </a:solidFill>
              </a:rPr>
              <a:t>բարեգործությունը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52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Deus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Caritas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Est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Աստված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սեր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է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Բենեդիկտոս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16-րդ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Սրբազան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Քահանայապետի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շրջաբերական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նամակը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25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դեկտեմբերի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, 2005թ.</a:t>
            </a:r>
          </a:p>
          <a:p>
            <a:pPr marL="0" indent="0" algn="ctr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30" y="1690688"/>
            <a:ext cx="1834272" cy="23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Սիրեցե՛ք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միմյանց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ինչպես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ես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ձեզ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այդպես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էլ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դուք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սիրեցե՛ք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միմյանց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Հվհ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., 13:34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2" y="1783606"/>
            <a:ext cx="3676432" cy="5059310"/>
          </a:xfrm>
        </p:spPr>
      </p:pic>
    </p:spTree>
    <p:extLst>
      <p:ext uri="{BB962C8B-B14F-4D97-AF65-F5344CB8AC3E}">
        <p14:creationId xmlns:p14="http://schemas.microsoft.com/office/powerpoint/2010/main" val="29787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268084"/>
            <a:ext cx="5364192" cy="4908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Հավատացյալներն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ամենքը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միասին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էին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, և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ինչ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որ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ունեին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հասարակաց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էր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Նրանք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վաճառում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էին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իրենց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կալվածքներն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ու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ինչքերը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և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բաժանում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էին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բոլորին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ում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ինչ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որ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պետք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լիներ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Գործք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առաքելոց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2, 44-45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30" y="2251494"/>
            <a:ext cx="3510751" cy="23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1268"/>
            <a:ext cx="6080185" cy="4882550"/>
          </a:xfrm>
        </p:spPr>
        <p:txBody>
          <a:bodyPr>
            <a:noAutofit/>
          </a:bodyPr>
          <a:lstStyle/>
          <a:p>
            <a:r>
              <a:rPr lang="en-US" sz="3600" i="1" dirty="0"/>
              <a:t>«</a:t>
            </a:r>
            <a:r>
              <a:rPr lang="en-US" sz="3600" i="1" dirty="0" err="1"/>
              <a:t>Եկեղեցու</a:t>
            </a:r>
            <a:r>
              <a:rPr lang="en-US" sz="3600" i="1" dirty="0"/>
              <a:t> </a:t>
            </a:r>
            <a:r>
              <a:rPr lang="en-US" sz="3600" i="1" dirty="0" err="1"/>
              <a:t>բարեգործական</a:t>
            </a:r>
            <a:r>
              <a:rPr lang="en-US" sz="3600" i="1" dirty="0"/>
              <a:t> </a:t>
            </a:r>
            <a:r>
              <a:rPr lang="en-US" sz="3600" i="1" dirty="0" err="1"/>
              <a:t>կազմակերպությունները</a:t>
            </a:r>
            <a:r>
              <a:rPr lang="en-US" sz="3600" i="1" dirty="0"/>
              <a:t> </a:t>
            </a:r>
            <a:r>
              <a:rPr lang="en-US" sz="3600" i="1" dirty="0" err="1"/>
              <a:t>հատուկ</a:t>
            </a:r>
            <a:r>
              <a:rPr lang="en-US" sz="3600" i="1" dirty="0"/>
              <a:t> </a:t>
            </a:r>
            <a:r>
              <a:rPr lang="en-US" sz="3600" i="1" dirty="0" err="1"/>
              <a:t>մի</a:t>
            </a:r>
            <a:r>
              <a:rPr lang="en-US" sz="3600" i="1" dirty="0"/>
              <a:t> </a:t>
            </a:r>
            <a:r>
              <a:rPr lang="en-US" sz="3600" i="1" dirty="0" err="1"/>
              <a:t>գործ</a:t>
            </a:r>
            <a:r>
              <a:rPr lang="en-US" sz="3600" i="1" dirty="0"/>
              <a:t> </a:t>
            </a:r>
            <a:r>
              <a:rPr lang="en-US" sz="3600" i="1" dirty="0" err="1" smtClean="0"/>
              <a:t>են</a:t>
            </a:r>
            <a:r>
              <a:rPr lang="en-US" sz="3600" i="1" dirty="0" smtClean="0"/>
              <a:t>, </a:t>
            </a:r>
            <a:r>
              <a:rPr lang="ru-RU" sz="3600" i="1" dirty="0" err="1" smtClean="0"/>
              <a:t>որտեղ</a:t>
            </a:r>
            <a:r>
              <a:rPr lang="ru-RU" sz="3600" i="1" dirty="0" smtClean="0"/>
              <a:t> </a:t>
            </a:r>
            <a:r>
              <a:rPr lang="ru-RU" sz="3600" i="1" dirty="0" err="1"/>
              <a:t>Եկեղեցին</a:t>
            </a:r>
            <a:r>
              <a:rPr lang="ru-RU" sz="3600" i="1" dirty="0"/>
              <a:t> </a:t>
            </a:r>
            <a:r>
              <a:rPr lang="ru-RU" sz="3600" i="1" dirty="0" err="1"/>
              <a:t>ոչ</a:t>
            </a:r>
            <a:r>
              <a:rPr lang="ru-RU" sz="3600" i="1" dirty="0"/>
              <a:t> </a:t>
            </a:r>
            <a:r>
              <a:rPr lang="ru-RU" sz="3600" i="1" dirty="0" err="1"/>
              <a:t>թե</a:t>
            </a:r>
            <a:r>
              <a:rPr lang="ru-RU" sz="3600" i="1" dirty="0"/>
              <a:t> </a:t>
            </a:r>
            <a:r>
              <a:rPr lang="ru-RU" sz="3600" i="1" dirty="0" err="1"/>
              <a:t>համագործակցում</a:t>
            </a:r>
            <a:r>
              <a:rPr lang="ru-RU" sz="3600" i="1" dirty="0"/>
              <a:t> է </a:t>
            </a:r>
            <a:r>
              <a:rPr lang="ru-RU" sz="3600" i="1" dirty="0" err="1"/>
              <a:t>երկրորդ</a:t>
            </a:r>
            <a:r>
              <a:rPr lang="ru-RU" sz="3600" i="1" dirty="0"/>
              <a:t> </a:t>
            </a:r>
            <a:r>
              <a:rPr lang="ru-RU" sz="3600" i="1" dirty="0" err="1"/>
              <a:t>սուբյեկտի</a:t>
            </a:r>
            <a:r>
              <a:rPr lang="ru-RU" sz="3600" i="1" dirty="0"/>
              <a:t> </a:t>
            </a:r>
            <a:r>
              <a:rPr lang="ru-RU" sz="3600" i="1" dirty="0" err="1"/>
              <a:t>հետ</a:t>
            </a:r>
            <a:r>
              <a:rPr lang="en-US" sz="3600" i="1" dirty="0"/>
              <a:t>, </a:t>
            </a:r>
            <a:r>
              <a:rPr lang="ru-RU" sz="3600" b="1" i="1" dirty="0" err="1"/>
              <a:t>այլ</a:t>
            </a:r>
            <a:r>
              <a:rPr lang="ru-RU" sz="3600" b="1" i="1" dirty="0"/>
              <a:t> </a:t>
            </a:r>
            <a:r>
              <a:rPr lang="ru-RU" sz="3600" b="1" i="1" dirty="0" err="1"/>
              <a:t>գործում</a:t>
            </a:r>
            <a:r>
              <a:rPr lang="ru-RU" sz="3600" b="1" i="1" dirty="0"/>
              <a:t> է՝ </a:t>
            </a:r>
            <a:r>
              <a:rPr lang="ru-RU" sz="3600" b="1" i="1" dirty="0" err="1"/>
              <a:t>որպես</a:t>
            </a:r>
            <a:r>
              <a:rPr lang="ru-RU" sz="3600" b="1" i="1" dirty="0"/>
              <a:t> </a:t>
            </a:r>
            <a:r>
              <a:rPr lang="ru-RU" sz="3600" b="1" i="1" dirty="0" err="1"/>
              <a:t>սուբյեկտ</a:t>
            </a:r>
            <a:r>
              <a:rPr lang="ru-RU" sz="3600" b="1" i="1" dirty="0"/>
              <a:t> </a:t>
            </a:r>
            <a:r>
              <a:rPr lang="ru-RU" sz="3600" b="1" i="1" dirty="0" err="1"/>
              <a:t>ուղղակի</a:t>
            </a:r>
            <a:r>
              <a:rPr lang="ru-RU" sz="3600" b="1" i="1" dirty="0"/>
              <a:t> </a:t>
            </a:r>
            <a:r>
              <a:rPr lang="ru-RU" sz="3600" b="1" i="1" dirty="0" err="1"/>
              <a:t>պատասխանատվությամբ</a:t>
            </a:r>
            <a:r>
              <a:rPr lang="ru-RU" sz="3600" i="1" dirty="0"/>
              <a:t>՝ </a:t>
            </a:r>
            <a:r>
              <a:rPr lang="ru-RU" sz="3600" i="1" dirty="0" err="1"/>
              <a:t>անելով</a:t>
            </a:r>
            <a:r>
              <a:rPr lang="ru-RU" sz="3600" i="1" dirty="0"/>
              <a:t> </a:t>
            </a:r>
            <a:r>
              <a:rPr lang="ru-RU" sz="3600" i="1" dirty="0" err="1"/>
              <a:t>այն</a:t>
            </a:r>
            <a:r>
              <a:rPr lang="en-US" sz="3600" i="1" dirty="0"/>
              <a:t>, </a:t>
            </a:r>
            <a:r>
              <a:rPr lang="ru-RU" sz="3600" i="1" dirty="0" err="1"/>
              <a:t>ինչ</a:t>
            </a:r>
            <a:r>
              <a:rPr lang="ru-RU" sz="3600" i="1" dirty="0"/>
              <a:t> </a:t>
            </a:r>
            <a:r>
              <a:rPr lang="ru-RU" sz="3600" i="1" dirty="0" err="1"/>
              <a:t>համապատասխան</a:t>
            </a:r>
            <a:r>
              <a:rPr lang="ru-RU" sz="3600" i="1" dirty="0"/>
              <a:t> է </a:t>
            </a:r>
            <a:r>
              <a:rPr lang="ru-RU" sz="3600" i="1" dirty="0" err="1"/>
              <a:t>իր</a:t>
            </a:r>
            <a:r>
              <a:rPr lang="ru-RU" sz="3600" i="1" dirty="0"/>
              <a:t> </a:t>
            </a:r>
            <a:r>
              <a:rPr lang="ru-RU" sz="3600" i="1" dirty="0" err="1"/>
              <a:t>էությանը</a:t>
            </a:r>
            <a:r>
              <a:rPr lang="en-US" sz="3600" i="1" dirty="0" smtClean="0"/>
              <a:t>»,</a:t>
            </a:r>
            <a:br>
              <a:rPr lang="en-US" sz="3600" i="1" dirty="0" smtClean="0"/>
            </a:br>
            <a:r>
              <a:rPr lang="ru-RU" sz="3600" i="1" dirty="0" err="1" smtClean="0"/>
              <a:t>Deus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Caritas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Est</a:t>
            </a:r>
            <a:r>
              <a:rPr lang="ru-RU" sz="3600" i="1" dirty="0" smtClean="0"/>
              <a:t>,</a:t>
            </a:r>
            <a:r>
              <a:rPr lang="en-US" sz="3600" i="1" dirty="0" smtClean="0"/>
              <a:t> </a:t>
            </a:r>
            <a:r>
              <a:rPr lang="en-US" sz="3600" i="1" dirty="0"/>
              <a:t>29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53" y="761940"/>
            <a:ext cx="3121152" cy="4160520"/>
          </a:xfrm>
        </p:spPr>
      </p:pic>
    </p:spTree>
    <p:extLst>
      <p:ext uri="{BB962C8B-B14F-4D97-AF65-F5344CB8AC3E}">
        <p14:creationId xmlns:p14="http://schemas.microsoft.com/office/powerpoint/2010/main" val="8708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 smtClean="0">
                <a:solidFill>
                  <a:srgbClr val="FF0000"/>
                </a:solidFill>
              </a:rPr>
              <a:t>Կ</a:t>
            </a:r>
            <a:r>
              <a:rPr lang="ru-RU" dirty="0" err="1" smtClean="0">
                <a:solidFill>
                  <a:srgbClr val="FF0000"/>
                </a:solidFill>
              </a:rPr>
              <a:t>առուցել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մ</a:t>
            </a:r>
            <a:r>
              <a:rPr lang="ru-RU" dirty="0" err="1" smtClean="0">
                <a:solidFill>
                  <a:srgbClr val="FF0000"/>
                </a:solidFill>
              </a:rPr>
              <a:t>ահվան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հակառակ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մի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մշակույթ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(anti-culture of death)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23" y="1889186"/>
            <a:ext cx="5948181" cy="4867750"/>
          </a:xfrm>
        </p:spPr>
      </p:pic>
    </p:spTree>
    <p:extLst>
      <p:ext uri="{BB962C8B-B14F-4D97-AF65-F5344CB8AC3E}">
        <p14:creationId xmlns:p14="http://schemas.microsoft.com/office/powerpoint/2010/main" val="3834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4738352" cy="5829613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Կարևոր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է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որ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Եկեղեցու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բարեգործությունը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պահպանի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իր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ամբողջ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շքեղությունը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և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</a:rPr>
              <a:t>չվերածվի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5">
                    <a:lumMod val="50000"/>
                  </a:schemeClr>
                </a:solidFill>
              </a:rPr>
              <a:t>պարզապես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5">
                    <a:lumMod val="50000"/>
                  </a:schemeClr>
                </a:solidFill>
              </a:rPr>
              <a:t>ևս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5">
                    <a:lumMod val="50000"/>
                  </a:schemeClr>
                </a:solidFill>
              </a:rPr>
              <a:t>մեկ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5">
                    <a:lumMod val="50000"/>
                  </a:schemeClr>
                </a:solidFill>
              </a:rPr>
              <a:t>սոցիալական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5">
                    <a:lumMod val="50000"/>
                  </a:schemeClr>
                </a:solidFill>
              </a:rPr>
              <a:t>օգնության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»: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54" y="942512"/>
            <a:ext cx="3604024" cy="4804192"/>
          </a:xfrm>
        </p:spPr>
      </p:pic>
    </p:spTree>
    <p:extLst>
      <p:ext uri="{BB962C8B-B14F-4D97-AF65-F5344CB8AC3E}">
        <p14:creationId xmlns:p14="http://schemas.microsoft.com/office/powerpoint/2010/main" val="5949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97" y="311555"/>
            <a:ext cx="5354848" cy="6477434"/>
          </a:xfrm>
        </p:spPr>
      </p:pic>
    </p:spTree>
    <p:extLst>
      <p:ext uri="{BB962C8B-B14F-4D97-AF65-F5344CB8AC3E}">
        <p14:creationId xmlns:p14="http://schemas.microsoft.com/office/powerpoint/2010/main" val="1373643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09894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en-US" sz="3200" i="1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r>
              <a:rPr lang="ru-RU" sz="3200" i="1" dirty="0" err="1" smtClean="0">
                <a:solidFill>
                  <a:schemeClr val="accent4">
                    <a:lumMod val="50000"/>
                  </a:schemeClr>
                </a:solidFill>
              </a:rPr>
              <a:t>պրոֆեսիոնալ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պատրաստվածությունից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բացի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նրանք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կարիք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ունեն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«</a:t>
            </a:r>
            <a:r>
              <a:rPr lang="ru-RU" sz="3200" i="1" dirty="0" err="1">
                <a:solidFill>
                  <a:srgbClr val="FF0000"/>
                </a:solidFill>
              </a:rPr>
              <a:t>սրտի</a:t>
            </a:r>
            <a:r>
              <a:rPr lang="ru-RU" sz="3200" i="1" dirty="0">
                <a:solidFill>
                  <a:srgbClr val="FF0000"/>
                </a:solidFill>
              </a:rPr>
              <a:t> </a:t>
            </a:r>
            <a:r>
              <a:rPr lang="ru-RU" sz="3200" i="1" dirty="0" err="1">
                <a:solidFill>
                  <a:srgbClr val="FF0000"/>
                </a:solidFill>
              </a:rPr>
              <a:t>պատրաստության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». </a:t>
            </a:r>
            <a:r>
              <a:rPr lang="ru-RU" sz="3200" i="1" dirty="0" err="1" smtClean="0">
                <a:solidFill>
                  <a:schemeClr val="accent4">
                    <a:lumMod val="50000"/>
                  </a:schemeClr>
                </a:solidFill>
              </a:rPr>
              <a:t>կարիքն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ունեն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4">
                    <a:lumMod val="50000"/>
                  </a:schemeClr>
                </a:solidFill>
              </a:rPr>
              <a:t>առաջնորդվելու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Աստծո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հետ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հանդիպման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՝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Քրիստոսի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մեջ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3200" i="1" dirty="0" err="1" smtClean="0">
                <a:solidFill>
                  <a:schemeClr val="accent4">
                    <a:lumMod val="50000"/>
                  </a:schemeClr>
                </a:solidFill>
              </a:rPr>
              <a:t>հանդիպում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3200" i="1" dirty="0" err="1" smtClean="0">
                <a:solidFill>
                  <a:schemeClr val="accent4">
                    <a:lumMod val="50000"/>
                  </a:schemeClr>
                </a:solidFill>
              </a:rPr>
              <a:t>որն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արթնացնում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է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նրանց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սերը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և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բացում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նրանց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սրտերը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՝ </a:t>
            </a:r>
            <a:r>
              <a:rPr lang="ru-RU" sz="3200" i="1" dirty="0" err="1">
                <a:solidFill>
                  <a:schemeClr val="accent4">
                    <a:lumMod val="50000"/>
                  </a:schemeClr>
                </a:solidFill>
              </a:rPr>
              <a:t>ուրիշների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4">
                    <a:lumMod val="50000"/>
                  </a:schemeClr>
                </a:solidFill>
              </a:rPr>
              <a:t>առաջ</a:t>
            </a: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», 31 </a:t>
            </a:r>
            <a:r>
              <a:rPr lang="en-US" sz="3200" i="1" dirty="0" smtClean="0">
                <a:solidFill>
                  <a:schemeClr val="accent4">
                    <a:lumMod val="50000"/>
                  </a:schemeClr>
                </a:solidFill>
              </a:rPr>
              <a:t>a)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05" y="2829098"/>
            <a:ext cx="5707964" cy="3913806"/>
          </a:xfrm>
        </p:spPr>
      </p:pic>
    </p:spTree>
    <p:extLst>
      <p:ext uri="{BB962C8B-B14F-4D97-AF65-F5344CB8AC3E}">
        <p14:creationId xmlns:p14="http://schemas.microsoft.com/office/powerpoint/2010/main" val="22597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Քրիստոնեությունը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գաղափարախոսություն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չէ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en-US" dirty="0" err="1" smtClean="0">
                <a:solidFill>
                  <a:srgbClr val="FF0000"/>
                </a:solidFill>
              </a:rPr>
              <a:t>քրիստոնեական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բարեգործությունը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միջոց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չէ</a:t>
            </a:r>
            <a:r>
              <a:rPr lang="ru-RU" dirty="0">
                <a:solidFill>
                  <a:srgbClr val="FF0000"/>
                </a:solidFill>
              </a:rPr>
              <a:t>՝ </a:t>
            </a:r>
            <a:r>
              <a:rPr lang="ru-RU" dirty="0" err="1">
                <a:solidFill>
                  <a:srgbClr val="FF0000"/>
                </a:solidFill>
              </a:rPr>
              <a:t>աշխարհը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փոխելու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գաղափարապես</a:t>
            </a:r>
            <a:r>
              <a:rPr lang="ru-RU" dirty="0">
                <a:solidFill>
                  <a:srgbClr val="FF0000"/>
                </a:solidFill>
              </a:rPr>
              <a:t>…</a:t>
            </a:r>
            <a:r>
              <a:rPr lang="ru-RU" dirty="0" err="1">
                <a:solidFill>
                  <a:srgbClr val="FF0000"/>
                </a:solidFill>
              </a:rPr>
              <a:t>այլ</a:t>
            </a:r>
            <a:r>
              <a:rPr lang="ru-RU" dirty="0">
                <a:solidFill>
                  <a:srgbClr val="FF0000"/>
                </a:solidFill>
              </a:rPr>
              <a:t>՝ </a:t>
            </a:r>
            <a:r>
              <a:rPr lang="ru-RU" b="1" dirty="0" err="1">
                <a:solidFill>
                  <a:srgbClr val="FF0000"/>
                </a:solidFill>
              </a:rPr>
              <a:t>սերը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աշխարհում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հիմա</a:t>
            </a:r>
            <a:r>
              <a:rPr lang="ru-RU" b="1" dirty="0">
                <a:solidFill>
                  <a:srgbClr val="FF0000"/>
                </a:solidFill>
              </a:rPr>
              <a:t> և </a:t>
            </a:r>
            <a:r>
              <a:rPr lang="ru-RU" b="1" dirty="0" err="1">
                <a:solidFill>
                  <a:srgbClr val="FF0000"/>
                </a:solidFill>
              </a:rPr>
              <a:t>այստեղ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ներկա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դարձնելու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ճանապարհ</a:t>
            </a:r>
            <a:r>
              <a:rPr lang="ru-RU" b="1" dirty="0">
                <a:solidFill>
                  <a:srgbClr val="FF0000"/>
                </a:solidFill>
              </a:rPr>
              <a:t> է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en-US" dirty="0" smtClean="0">
                <a:solidFill>
                  <a:srgbClr val="FF0000"/>
                </a:solidFill>
              </a:rPr>
              <a:t>, 31 b)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37" y="3105070"/>
            <a:ext cx="5077493" cy="375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3541" y="807188"/>
            <a:ext cx="10515600" cy="30220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0006"/>
            <a:ext cx="5678510" cy="5326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«</a:t>
            </a:r>
            <a:r>
              <a:rPr lang="en-US" sz="4400" dirty="0" err="1"/>
              <a:t>Սերը</a:t>
            </a:r>
            <a:r>
              <a:rPr lang="en-US" sz="4400" dirty="0"/>
              <a:t> </a:t>
            </a:r>
            <a:r>
              <a:rPr lang="en-US" sz="4400" dirty="0" err="1"/>
              <a:t>միշտ</a:t>
            </a:r>
            <a:r>
              <a:rPr lang="en-US" sz="4400" dirty="0"/>
              <a:t> </a:t>
            </a:r>
            <a:r>
              <a:rPr lang="en-US" sz="4400" dirty="0" err="1"/>
              <a:t>կմնա</a:t>
            </a:r>
            <a:r>
              <a:rPr lang="en-US" sz="4400" dirty="0"/>
              <a:t> </a:t>
            </a:r>
            <a:r>
              <a:rPr lang="en-US" sz="4400" dirty="0" err="1"/>
              <a:t>անհրաժեշտություն</a:t>
            </a:r>
            <a:r>
              <a:rPr lang="en-US" sz="4400" dirty="0"/>
              <a:t>, </a:t>
            </a:r>
            <a:r>
              <a:rPr lang="en-US" sz="4400" dirty="0" err="1"/>
              <a:t>նույնիսկ</a:t>
            </a:r>
            <a:r>
              <a:rPr lang="en-US" sz="4400" dirty="0"/>
              <a:t>՝ </a:t>
            </a:r>
            <a:r>
              <a:rPr lang="en-US" sz="4400" dirty="0" err="1"/>
              <a:t>ամենաարդար</a:t>
            </a:r>
            <a:r>
              <a:rPr lang="en-US" sz="4400" dirty="0"/>
              <a:t> </a:t>
            </a:r>
            <a:r>
              <a:rPr lang="en-US" sz="4400" dirty="0" err="1"/>
              <a:t>հասարակության</a:t>
            </a:r>
            <a:r>
              <a:rPr lang="en-US" sz="4400" dirty="0"/>
              <a:t> </a:t>
            </a:r>
            <a:r>
              <a:rPr lang="en-US" sz="4400" dirty="0" err="1" smtClean="0"/>
              <a:t>մեջ</a:t>
            </a:r>
            <a:r>
              <a:rPr lang="en-US" sz="4400" dirty="0" smtClean="0"/>
              <a:t>», </a:t>
            </a:r>
          </a:p>
          <a:p>
            <a:pPr marL="0" indent="0">
              <a:buNone/>
            </a:pPr>
            <a:r>
              <a:rPr lang="en-US" sz="4400" dirty="0" smtClean="0"/>
              <a:t>Deus Caritas </a:t>
            </a:r>
            <a:r>
              <a:rPr lang="en-US" sz="4400" dirty="0" err="1" smtClean="0"/>
              <a:t>Est</a:t>
            </a:r>
            <a:r>
              <a:rPr lang="en-US" sz="4400" dirty="0" smtClean="0"/>
              <a:t>, 28 b)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23" y="719066"/>
            <a:ext cx="3121152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Լինել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Քրիստոսի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սիրո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վկաները</a:t>
            </a:r>
            <a:r>
              <a:rPr lang="ru-RU" sz="3200" dirty="0" smtClean="0">
                <a:solidFill>
                  <a:srgbClr val="FF0000"/>
                </a:solidFill>
              </a:rPr>
              <a:t>՝ </a:t>
            </a:r>
            <a:r>
              <a:rPr lang="ru-RU" sz="3200" dirty="0" err="1" smtClean="0">
                <a:solidFill>
                  <a:srgbClr val="FF0000"/>
                </a:solidFill>
              </a:rPr>
              <a:t>առանց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պարտադրելու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b="1" dirty="0" err="1">
                <a:solidFill>
                  <a:srgbClr val="C00000"/>
                </a:solidFill>
              </a:rPr>
              <a:t>Քրիստոնյան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գիտի</a:t>
            </a:r>
            <a:r>
              <a:rPr lang="ru-RU" b="1" dirty="0">
                <a:solidFill>
                  <a:srgbClr val="C00000"/>
                </a:solidFill>
              </a:rPr>
              <a:t>՝ </a:t>
            </a:r>
            <a:r>
              <a:rPr lang="ru-RU" b="1" dirty="0" err="1">
                <a:solidFill>
                  <a:srgbClr val="C00000"/>
                </a:solidFill>
              </a:rPr>
              <a:t>երբ</a:t>
            </a:r>
            <a:r>
              <a:rPr lang="ru-RU" b="1" dirty="0">
                <a:solidFill>
                  <a:srgbClr val="C00000"/>
                </a:solidFill>
              </a:rPr>
              <a:t> է </a:t>
            </a:r>
            <a:r>
              <a:rPr lang="ru-RU" b="1" dirty="0" err="1">
                <a:solidFill>
                  <a:srgbClr val="C00000"/>
                </a:solidFill>
              </a:rPr>
              <a:t>ժամանակը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խոսելու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Աստծո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մասին</a:t>
            </a:r>
            <a:r>
              <a:rPr lang="ru-RU" b="1" dirty="0">
                <a:solidFill>
                  <a:srgbClr val="C00000"/>
                </a:solidFill>
              </a:rPr>
              <a:t> և </a:t>
            </a:r>
            <a:r>
              <a:rPr lang="ru-RU" b="1" dirty="0" err="1">
                <a:solidFill>
                  <a:srgbClr val="C00000"/>
                </a:solidFill>
              </a:rPr>
              <a:t>երբ</a:t>
            </a:r>
            <a:r>
              <a:rPr lang="ru-RU" b="1" dirty="0">
                <a:solidFill>
                  <a:srgbClr val="C00000"/>
                </a:solidFill>
              </a:rPr>
              <a:t> է </a:t>
            </a:r>
            <a:r>
              <a:rPr lang="ru-RU" b="1" dirty="0" err="1">
                <a:solidFill>
                  <a:srgbClr val="C00000"/>
                </a:solidFill>
              </a:rPr>
              <a:t>ավելի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լավ</a:t>
            </a:r>
            <a:r>
              <a:rPr lang="ru-RU" b="1" dirty="0">
                <a:solidFill>
                  <a:srgbClr val="C00000"/>
                </a:solidFill>
              </a:rPr>
              <a:t>՝ </a:t>
            </a:r>
            <a:r>
              <a:rPr lang="ru-RU" b="1" dirty="0" err="1">
                <a:solidFill>
                  <a:srgbClr val="C00000"/>
                </a:solidFill>
              </a:rPr>
              <a:t>ոչինչ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չասել</a:t>
            </a:r>
            <a:r>
              <a:rPr lang="ru-RU" b="1" dirty="0">
                <a:solidFill>
                  <a:srgbClr val="C00000"/>
                </a:solidFill>
              </a:rPr>
              <a:t> և </a:t>
            </a:r>
            <a:r>
              <a:rPr lang="ru-RU" b="1" dirty="0" err="1">
                <a:solidFill>
                  <a:srgbClr val="C00000"/>
                </a:solidFill>
              </a:rPr>
              <a:t>թողնել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որ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միայն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սերը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խոսի</a:t>
            </a:r>
            <a:r>
              <a:rPr lang="ru-RU" b="1" dirty="0">
                <a:solidFill>
                  <a:srgbClr val="C00000"/>
                </a:solidFill>
              </a:rPr>
              <a:t>…</a:t>
            </a:r>
            <a:r>
              <a:rPr lang="ru-RU" b="1" dirty="0" err="1">
                <a:solidFill>
                  <a:srgbClr val="C00000"/>
                </a:solidFill>
              </a:rPr>
              <a:t>Նա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գիտի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որ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սիրո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հանդեպ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արհամարհանքը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նշանակում</a:t>
            </a:r>
            <a:r>
              <a:rPr lang="ru-RU" b="1" dirty="0">
                <a:solidFill>
                  <a:srgbClr val="C00000"/>
                </a:solidFill>
              </a:rPr>
              <a:t> է </a:t>
            </a:r>
            <a:r>
              <a:rPr lang="ru-RU" b="1" dirty="0" err="1">
                <a:solidFill>
                  <a:srgbClr val="C00000"/>
                </a:solidFill>
              </a:rPr>
              <a:t>արհամարհել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Աստծուն</a:t>
            </a:r>
            <a:r>
              <a:rPr lang="ru-RU" b="1" dirty="0">
                <a:solidFill>
                  <a:srgbClr val="C00000"/>
                </a:solidFill>
              </a:rPr>
              <a:t> և </a:t>
            </a:r>
            <a:r>
              <a:rPr lang="ru-RU" b="1" dirty="0" err="1">
                <a:solidFill>
                  <a:srgbClr val="C00000"/>
                </a:solidFill>
              </a:rPr>
              <a:t>մարդուն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դա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նշանակում</a:t>
            </a:r>
            <a:r>
              <a:rPr lang="ru-RU" b="1" dirty="0">
                <a:solidFill>
                  <a:srgbClr val="C00000"/>
                </a:solidFill>
              </a:rPr>
              <a:t> է՝ </a:t>
            </a:r>
            <a:r>
              <a:rPr lang="ru-RU" b="1" dirty="0" err="1">
                <a:solidFill>
                  <a:srgbClr val="C00000"/>
                </a:solidFill>
              </a:rPr>
              <a:t>ապրել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առանց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Աստծու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b="1" dirty="0" err="1">
                <a:solidFill>
                  <a:srgbClr val="C00000"/>
                </a:solidFill>
              </a:rPr>
              <a:t>Ուրեմն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Աստծու</a:t>
            </a:r>
            <a:r>
              <a:rPr lang="ru-RU" b="1" dirty="0">
                <a:solidFill>
                  <a:srgbClr val="C00000"/>
                </a:solidFill>
              </a:rPr>
              <a:t> և </a:t>
            </a:r>
            <a:r>
              <a:rPr lang="ru-RU" b="1" dirty="0" err="1">
                <a:solidFill>
                  <a:srgbClr val="C00000"/>
                </a:solidFill>
              </a:rPr>
              <a:t>մարդու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լավագույն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պաշտպանությունը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սիրո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մեջ</a:t>
            </a:r>
            <a:r>
              <a:rPr lang="ru-RU" b="1" dirty="0">
                <a:solidFill>
                  <a:srgbClr val="C00000"/>
                </a:solidFill>
              </a:rPr>
              <a:t> է: 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C00000"/>
                </a:solidFill>
              </a:rPr>
              <a:t>Եկեղեցու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բարեգործական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կազմակերպությունների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պարտավորությունն</a:t>
            </a:r>
            <a:r>
              <a:rPr lang="ru-RU" b="1" dirty="0">
                <a:solidFill>
                  <a:srgbClr val="C00000"/>
                </a:solidFill>
              </a:rPr>
              <a:t> է </a:t>
            </a:r>
            <a:r>
              <a:rPr lang="ru-RU" b="1" dirty="0" err="1">
                <a:solidFill>
                  <a:srgbClr val="C00000"/>
                </a:solidFill>
              </a:rPr>
              <a:t>այս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գիտակցությունը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արմատացնել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իրենց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անդամների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մեջ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որպեսզի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նրանք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իրենց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գործերով</a:t>
            </a:r>
            <a:r>
              <a:rPr lang="ru-RU" b="1" dirty="0">
                <a:solidFill>
                  <a:srgbClr val="C00000"/>
                </a:solidFill>
              </a:rPr>
              <a:t> և </a:t>
            </a:r>
            <a:r>
              <a:rPr lang="ru-RU" b="1" dirty="0" err="1">
                <a:solidFill>
                  <a:srgbClr val="C00000"/>
                </a:solidFill>
              </a:rPr>
              <a:t>խոսքով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լռությամբ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անձնական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օրինակով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լինեն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Քրիստոսի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վստահելի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վկաներ</a:t>
            </a:r>
            <a:r>
              <a:rPr lang="ru-RU" dirty="0">
                <a:solidFill>
                  <a:srgbClr val="C00000"/>
                </a:solidFill>
              </a:rPr>
              <a:t>», </a:t>
            </a:r>
            <a:r>
              <a:rPr lang="ru-RU" dirty="0" err="1" smtClean="0">
                <a:solidFill>
                  <a:srgbClr val="C00000"/>
                </a:solidFill>
              </a:rPr>
              <a:t>Deus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Caritas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Est</a:t>
            </a:r>
            <a:r>
              <a:rPr lang="ru-RU" dirty="0" smtClean="0">
                <a:solidFill>
                  <a:srgbClr val="C00000"/>
                </a:solidFill>
              </a:rPr>
              <a:t>, 31 </a:t>
            </a:r>
            <a:r>
              <a:rPr lang="en-US" dirty="0" smtClean="0">
                <a:solidFill>
                  <a:srgbClr val="C00000"/>
                </a:solidFill>
              </a:rPr>
              <a:t>c)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747" y="365124"/>
            <a:ext cx="10515600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Քարոզեցե՛ք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, և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եթե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անհրաժեշտ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է,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բառեր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օգտագործեք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»,</a:t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700" i="1" dirty="0" err="1" smtClean="0">
                <a:solidFill>
                  <a:schemeClr val="accent5">
                    <a:lumMod val="50000"/>
                  </a:schemeClr>
                </a:solidFill>
              </a:rPr>
              <a:t>Սբ</a:t>
            </a:r>
            <a:r>
              <a:rPr lang="en-US" sz="2700" i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2700" i="1" dirty="0" err="1" smtClean="0">
                <a:solidFill>
                  <a:schemeClr val="accent5">
                    <a:lumMod val="50000"/>
                  </a:schemeClr>
                </a:solidFill>
              </a:rPr>
              <a:t>Ֆրանցիսկոս</a:t>
            </a:r>
            <a:r>
              <a:rPr lang="en-US" sz="27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700" i="1" dirty="0" err="1" smtClean="0">
                <a:solidFill>
                  <a:schemeClr val="accent5">
                    <a:lumMod val="50000"/>
                  </a:schemeClr>
                </a:solidFill>
              </a:rPr>
              <a:t>Ասսիզեցի</a:t>
            </a:r>
            <a:endParaRPr lang="ru-RU" sz="27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Բարեգործությունը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ս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</a:rPr>
              <a:t>իրո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4">
                    <a:lumMod val="50000"/>
                  </a:schemeClr>
                </a:solidFill>
              </a:rPr>
              <a:t>քարոզ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է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70" y="1027906"/>
            <a:ext cx="3475550" cy="530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Ի՞նչ</a:t>
            </a:r>
            <a:r>
              <a:rPr lang="ru-RU" sz="3200" b="1" dirty="0" smtClean="0">
                <a:solidFill>
                  <a:srgbClr val="FF0000"/>
                </a:solidFill>
              </a:rPr>
              <a:t> է </a:t>
            </a:r>
            <a:r>
              <a:rPr lang="ru-RU" sz="3200" b="1" dirty="0" err="1" smtClean="0">
                <a:solidFill>
                  <a:srgbClr val="FF0000"/>
                </a:solidFill>
              </a:rPr>
              <a:t>անհրաժեշտ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եղբայրասիրության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համար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532" y="2202287"/>
            <a:ext cx="10515600" cy="4322405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Նվիրում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y-AM" b="1" dirty="0" smtClean="0">
                <a:solidFill>
                  <a:srgbClr val="FF0000"/>
                </a:solidFill>
              </a:rPr>
              <a:t>Խ</a:t>
            </a:r>
            <a:r>
              <a:rPr lang="ru-RU" b="1" dirty="0" err="1" smtClean="0">
                <a:solidFill>
                  <a:srgbClr val="FF0000"/>
                </a:solidFill>
              </a:rPr>
              <a:t>ոնարհություն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Քրիստոսի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կատարյալ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օրինակը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Կատարյալ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սեր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356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rgbClr val="FF0000"/>
                </a:solidFill>
              </a:rPr>
              <a:t>Ինչու</a:t>
            </a:r>
            <a:r>
              <a:rPr lang="ru-RU" sz="4800" dirty="0" smtClean="0">
                <a:solidFill>
                  <a:srgbClr val="FF0000"/>
                </a:solidFill>
              </a:rPr>
              <a:t>՞ է </a:t>
            </a:r>
            <a:r>
              <a:rPr lang="ru-RU" sz="4800" dirty="0" err="1" smtClean="0">
                <a:solidFill>
                  <a:srgbClr val="FF0000"/>
                </a:solidFill>
              </a:rPr>
              <a:t>հարկավոր</a:t>
            </a:r>
            <a:r>
              <a:rPr lang="en-US" sz="4800" dirty="0" smtClean="0">
                <a:solidFill>
                  <a:srgbClr val="FF0000"/>
                </a:solidFill>
              </a:rPr>
              <a:t> (</a:t>
            </a:r>
            <a:r>
              <a:rPr lang="ru-RU" sz="4800" dirty="0" err="1" smtClean="0">
                <a:solidFill>
                  <a:srgbClr val="FF0000"/>
                </a:solidFill>
              </a:rPr>
              <a:t>օգտակար</a:t>
            </a:r>
            <a:r>
              <a:rPr lang="en-US" sz="4800" dirty="0" smtClean="0">
                <a:solidFill>
                  <a:srgbClr val="FF0000"/>
                </a:solidFill>
              </a:rPr>
              <a:t>)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Կարիտասի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աշխատակցին</a:t>
            </a:r>
            <a:r>
              <a:rPr lang="en-US" sz="4800" dirty="0" smtClean="0">
                <a:solidFill>
                  <a:srgbClr val="FF0000"/>
                </a:solidFill>
              </a:rPr>
              <a:t>`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սերտ</a:t>
            </a:r>
            <a:r>
              <a:rPr lang="ru-RU" sz="4800" dirty="0" smtClean="0">
                <a:solidFill>
                  <a:srgbClr val="FF0000"/>
                </a:solidFill>
              </a:rPr>
              <a:t> և </a:t>
            </a:r>
            <a:r>
              <a:rPr lang="ru-RU" sz="4800" dirty="0" err="1" smtClean="0">
                <a:solidFill>
                  <a:srgbClr val="FF0000"/>
                </a:solidFill>
              </a:rPr>
              <a:t>դինամիկ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կապն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Աստծո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հետ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84269"/>
            <a:ext cx="10515600" cy="89269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2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81337" cy="6492875"/>
          </a:xfrm>
        </p:spPr>
        <p:txBody>
          <a:bodyPr>
            <a:normAutofit/>
          </a:bodyPr>
          <a:lstStyle/>
          <a:p>
            <a:pPr lvl="0" algn="r"/>
            <a:r>
              <a:rPr lang="ru-RU" sz="2800" dirty="0"/>
              <a:t>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Ա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</a:rPr>
              <a:t>ռօրյայում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մենք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կարիքն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ունենք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Աստծո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հետ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սերտ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կապի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Ինչպե՞ս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կարելի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է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հասնել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դրան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i="1" u="sng" dirty="0" err="1" smtClean="0">
                <a:solidFill>
                  <a:schemeClr val="accent5">
                    <a:lumMod val="75000"/>
                  </a:schemeClr>
                </a:solidFill>
              </a:rPr>
              <a:t>աղոթքով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»,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Մայր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</a:rPr>
              <a:t>Թերեզա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, 1996թ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նամակ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՝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ուղղված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աշխարհական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օգնականներին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36" y="1193532"/>
            <a:ext cx="4301040" cy="3751398"/>
          </a:xfrm>
        </p:spPr>
      </p:pic>
    </p:spTree>
    <p:extLst>
      <p:ext uri="{BB962C8B-B14F-4D97-AF65-F5344CB8AC3E}">
        <p14:creationId xmlns:p14="http://schemas.microsoft.com/office/powerpoint/2010/main" val="11986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Սերը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</a:rPr>
              <a:t>հնարավո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՛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</a:rPr>
              <a:t>ր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է, և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մենք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ի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զորու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ենք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սեր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գործադրել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որովհետև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ստեղծված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ենք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Աստծո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պատկերով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»,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Deus Caritas 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Est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39 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86" y="1825625"/>
            <a:ext cx="3353228" cy="4351338"/>
          </a:xfrm>
        </p:spPr>
      </p:pic>
    </p:spTree>
    <p:extLst>
      <p:ext uri="{BB962C8B-B14F-4D97-AF65-F5344CB8AC3E}">
        <p14:creationId xmlns:p14="http://schemas.microsoft.com/office/powerpoint/2010/main" val="20036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Սիրո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գործերը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ճանապարհ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են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դեպի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Աստված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»: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                                       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         Etienne </a:t>
            </a:r>
            <a:r>
              <a:rPr lang="en-US" b="1" dirty="0" err="1" smtClean="0"/>
              <a:t>Grieu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         </a:t>
            </a:r>
            <a:r>
              <a:rPr lang="ru-RU" sz="2000" b="1" dirty="0" err="1" smtClean="0"/>
              <a:t>Աստվածաբան</a:t>
            </a:r>
            <a:endParaRPr lang="ru-RU" sz="20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26" y="2013143"/>
            <a:ext cx="2785368" cy="41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Արհ.Տ.Նշան</a:t>
            </a:r>
            <a:r>
              <a:rPr lang="ru-RU" sz="3200" dirty="0" smtClean="0"/>
              <a:t> </a:t>
            </a:r>
            <a:r>
              <a:rPr lang="ru-RU" sz="3200" dirty="0" err="1" smtClean="0"/>
              <a:t>արքեպս</a:t>
            </a:r>
            <a:r>
              <a:rPr lang="ru-RU" sz="3200" dirty="0" smtClean="0"/>
              <a:t>. </a:t>
            </a:r>
            <a:r>
              <a:rPr lang="ru-RU" sz="3200" dirty="0" err="1" smtClean="0"/>
              <a:t>Գարաքէհեյան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28" y="1878701"/>
            <a:ext cx="4099500" cy="57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66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Ես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հարաբերության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շփման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մեջ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եմ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մտնում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քեզ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հետ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ոչ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թե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ինչ-որ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բան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քեզնից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ստանալու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համար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այլ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՝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որովհետև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դու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դու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ես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07" y="1825625"/>
            <a:ext cx="6365385" cy="4351338"/>
          </a:xfrm>
        </p:spPr>
      </p:pic>
    </p:spTree>
    <p:extLst>
      <p:ext uri="{BB962C8B-B14F-4D97-AF65-F5344CB8AC3E}">
        <p14:creationId xmlns:p14="http://schemas.microsoft.com/office/powerpoint/2010/main" val="39468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891" y="321993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«…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միակ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մրցույթը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որ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հնարավոր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է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Տիրոջ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աշակերտների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միջև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`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ստուգելն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է,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թե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ով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է ի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վիճակի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առավել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մեծ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սեր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</a:rPr>
              <a:t>նվիրելու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Ֆրանցիսկոս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Քահանայապետ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Գյումրի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 25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հունիսի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, 2016թ.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2074727"/>
            <a:ext cx="4102235" cy="4102235"/>
          </a:xfrm>
        </p:spPr>
      </p:pic>
    </p:spTree>
    <p:extLst>
      <p:ext uri="{BB962C8B-B14F-4D97-AF65-F5344CB8AC3E}">
        <p14:creationId xmlns:p14="http://schemas.microsoft.com/office/powerpoint/2010/main" val="41606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4713" cy="230906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 smtClean="0"/>
              <a:t>«</a:t>
            </a:r>
            <a:r>
              <a:rPr lang="ru-RU" sz="2800" dirty="0" err="1" smtClean="0"/>
              <a:t>Սերը</a:t>
            </a:r>
            <a:r>
              <a:rPr lang="ru-RU" sz="2800" dirty="0"/>
              <a:t>, </a:t>
            </a:r>
            <a:r>
              <a:rPr lang="ru-RU" sz="2800" dirty="0" err="1"/>
              <a:t>բարեգործությունը</a:t>
            </a:r>
            <a:r>
              <a:rPr lang="ru-RU" sz="2800" dirty="0"/>
              <a:t> </a:t>
            </a:r>
            <a:r>
              <a:rPr lang="ru-RU" sz="2800" dirty="0" err="1"/>
              <a:t>տեղ</a:t>
            </a:r>
            <a:r>
              <a:rPr lang="ru-RU" sz="2800" dirty="0"/>
              <a:t> է </a:t>
            </a:r>
            <a:r>
              <a:rPr lang="ru-RU" sz="2800" dirty="0" err="1"/>
              <a:t>բացում</a:t>
            </a:r>
            <a:r>
              <a:rPr lang="ru-RU" sz="2800" dirty="0"/>
              <a:t> </a:t>
            </a:r>
            <a:r>
              <a:rPr lang="ru-RU" sz="2800" dirty="0" err="1"/>
              <a:t>մարդկանց</a:t>
            </a:r>
            <a:r>
              <a:rPr lang="ru-RU" sz="2800" dirty="0"/>
              <a:t> </a:t>
            </a:r>
            <a:r>
              <a:rPr lang="ru-RU" sz="2800" dirty="0" err="1"/>
              <a:t>ինքնարտահայտման</a:t>
            </a:r>
            <a:r>
              <a:rPr lang="ru-RU" sz="2800" dirty="0"/>
              <a:t> </a:t>
            </a:r>
            <a:r>
              <a:rPr lang="ru-RU" sz="2800" dirty="0" err="1"/>
              <a:t>համար</a:t>
            </a:r>
            <a:r>
              <a:rPr lang="ru-RU" sz="2800" dirty="0"/>
              <a:t>, </a:t>
            </a:r>
            <a:r>
              <a:rPr lang="ru-RU" sz="2800" dirty="0" err="1"/>
              <a:t>շեշտում</a:t>
            </a:r>
            <a:r>
              <a:rPr lang="ru-RU" sz="2800" dirty="0"/>
              <a:t> է </a:t>
            </a:r>
            <a:r>
              <a:rPr lang="ru-RU" sz="2800" dirty="0" err="1"/>
              <a:t>նրանց</a:t>
            </a:r>
            <a:r>
              <a:rPr lang="ru-RU" sz="2800" dirty="0"/>
              <a:t> </a:t>
            </a:r>
            <a:r>
              <a:rPr lang="ru-RU" sz="2800" dirty="0" err="1"/>
              <a:t>եզակիությունը</a:t>
            </a:r>
            <a:r>
              <a:rPr lang="ru-RU" sz="2800" dirty="0"/>
              <a:t>՝ </a:t>
            </a:r>
            <a:r>
              <a:rPr lang="ru-RU" sz="2800" dirty="0" err="1"/>
              <a:t>անկախ</a:t>
            </a:r>
            <a:r>
              <a:rPr lang="ru-RU" sz="2800" dirty="0"/>
              <a:t> </a:t>
            </a:r>
            <a:r>
              <a:rPr lang="ru-RU" sz="2800" dirty="0" err="1"/>
              <a:t>մրցակցային</a:t>
            </a:r>
            <a:r>
              <a:rPr lang="ru-RU" sz="2800" dirty="0"/>
              <a:t> </a:t>
            </a:r>
            <a:r>
              <a:rPr lang="ru-RU" sz="2800" dirty="0" err="1"/>
              <a:t>հարաբերություններից</a:t>
            </a:r>
            <a:r>
              <a:rPr lang="ru-RU" sz="2800" dirty="0"/>
              <a:t> և </a:t>
            </a:r>
            <a:r>
              <a:rPr lang="ru-RU" sz="2800" dirty="0" err="1"/>
              <a:t>նրանից</a:t>
            </a:r>
            <a:r>
              <a:rPr lang="ru-RU" sz="2800" dirty="0"/>
              <a:t>, </a:t>
            </a:r>
            <a:r>
              <a:rPr lang="ru-RU" sz="2800" dirty="0" err="1"/>
              <a:t>թե</a:t>
            </a:r>
            <a:r>
              <a:rPr lang="ru-RU" sz="2800" dirty="0"/>
              <a:t> </a:t>
            </a:r>
            <a:r>
              <a:rPr lang="ru-RU" sz="2800" dirty="0" err="1"/>
              <a:t>ինչքանով</a:t>
            </a:r>
            <a:r>
              <a:rPr lang="ru-RU" sz="2800" dirty="0"/>
              <a:t> է </a:t>
            </a:r>
            <a:r>
              <a:rPr lang="ru-RU" sz="2800" dirty="0" err="1"/>
              <a:t>մարդը</a:t>
            </a:r>
            <a:r>
              <a:rPr lang="ru-RU" sz="2800" dirty="0"/>
              <a:t> </a:t>
            </a:r>
            <a:r>
              <a:rPr lang="ru-RU" sz="2800" dirty="0" err="1"/>
              <a:t>հաջողվել</a:t>
            </a:r>
            <a:r>
              <a:rPr lang="ru-RU" sz="2800" dirty="0"/>
              <a:t> </a:t>
            </a:r>
            <a:r>
              <a:rPr lang="ru-RU" sz="2800" dirty="0" err="1"/>
              <a:t>մրցակցային</a:t>
            </a:r>
            <a:r>
              <a:rPr lang="ru-RU" sz="2800" dirty="0"/>
              <a:t> </a:t>
            </a:r>
            <a:r>
              <a:rPr lang="ru-RU" sz="2800" dirty="0" err="1" smtClean="0"/>
              <a:t>համակարգում</a:t>
            </a:r>
            <a:r>
              <a:rPr lang="en-US" sz="2800" dirty="0" smtClean="0"/>
              <a:t>»,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Etienne </a:t>
            </a:r>
            <a:r>
              <a:rPr lang="en-US" i="1" dirty="0" err="1"/>
              <a:t>Grieu</a:t>
            </a:r>
            <a:endParaRPr lang="ru-RU" i="1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19" y="2557349"/>
            <a:ext cx="2219052" cy="33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82256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0070C0"/>
                </a:solidFill>
              </a:rPr>
              <a:t>Վերականգնել</a:t>
            </a:r>
            <a:r>
              <a:rPr lang="en-US" sz="3200" dirty="0" err="1" smtClean="0">
                <a:solidFill>
                  <a:srgbClr val="0070C0"/>
                </a:solidFill>
              </a:rPr>
              <a:t>ով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խաթարված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կապերը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մեր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քույրերի</a:t>
            </a:r>
            <a:r>
              <a:rPr lang="ru-RU" sz="3200" dirty="0" smtClean="0">
                <a:solidFill>
                  <a:srgbClr val="0070C0"/>
                </a:solidFill>
              </a:rPr>
              <a:t> և </a:t>
            </a:r>
            <a:r>
              <a:rPr lang="ru-RU" sz="3200" dirty="0" err="1" smtClean="0">
                <a:solidFill>
                  <a:srgbClr val="0070C0"/>
                </a:solidFill>
              </a:rPr>
              <a:t>եղբայրների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հետ</a:t>
            </a:r>
            <a:r>
              <a:rPr lang="en-US" sz="3200" dirty="0" smtClean="0">
                <a:solidFill>
                  <a:srgbClr val="0070C0"/>
                </a:solidFill>
              </a:rPr>
              <a:t>՝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err="1" smtClean="0">
                <a:solidFill>
                  <a:srgbClr val="0070C0"/>
                </a:solidFill>
              </a:rPr>
              <a:t>վերականգնում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ենք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կապերը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Տիրոջ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հետ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47381"/>
            <a:ext cx="10515600" cy="232958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Հաղորդակցություն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միություն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Հաղորդություն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576863" y="3027871"/>
            <a:ext cx="159704" cy="478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637249" y="4352941"/>
            <a:ext cx="99318" cy="443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9517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i="1" dirty="0">
                <a:solidFill>
                  <a:srgbClr val="0070C0"/>
                </a:solidFill>
              </a:rPr>
              <a:t>«</a:t>
            </a:r>
            <a:r>
              <a:rPr lang="ru-RU" sz="4000" i="1" dirty="0" err="1">
                <a:solidFill>
                  <a:srgbClr val="0070C0"/>
                </a:solidFill>
              </a:rPr>
              <a:t>Սիրելի՛ներ</a:t>
            </a:r>
            <a:r>
              <a:rPr lang="en-US" sz="4000" i="1" dirty="0">
                <a:solidFill>
                  <a:srgbClr val="0070C0"/>
                </a:solidFill>
              </a:rPr>
              <a:t>, </a:t>
            </a:r>
            <a:r>
              <a:rPr lang="ru-RU" sz="4000" i="1" dirty="0" err="1" smtClean="0">
                <a:solidFill>
                  <a:srgbClr val="0070C0"/>
                </a:solidFill>
              </a:rPr>
              <a:t>սիրե</a:t>
            </a:r>
            <a:r>
              <a:rPr lang="en-US" sz="4000" i="1" dirty="0" smtClean="0">
                <a:solidFill>
                  <a:srgbClr val="0070C0"/>
                </a:solidFill>
              </a:rPr>
              <a:t>՛</a:t>
            </a:r>
            <a:r>
              <a:rPr lang="ru-RU" sz="4000" i="1" dirty="0" err="1" smtClean="0">
                <a:solidFill>
                  <a:srgbClr val="0070C0"/>
                </a:solidFill>
              </a:rPr>
              <a:t>նք</a:t>
            </a:r>
            <a:r>
              <a:rPr lang="ru-RU" sz="4000" i="1" dirty="0" smtClean="0">
                <a:solidFill>
                  <a:srgbClr val="0070C0"/>
                </a:solidFill>
              </a:rPr>
              <a:t> </a:t>
            </a:r>
            <a:r>
              <a:rPr lang="ru-RU" sz="4000" i="1" dirty="0" err="1">
                <a:solidFill>
                  <a:srgbClr val="0070C0"/>
                </a:solidFill>
              </a:rPr>
              <a:t>միմյանց</a:t>
            </a:r>
            <a:r>
              <a:rPr lang="en-US" sz="4000" i="1" dirty="0">
                <a:solidFill>
                  <a:srgbClr val="0070C0"/>
                </a:solidFill>
              </a:rPr>
              <a:t>, </a:t>
            </a:r>
            <a:r>
              <a:rPr lang="ru-RU" sz="4000" i="1" dirty="0" err="1">
                <a:solidFill>
                  <a:srgbClr val="0070C0"/>
                </a:solidFill>
              </a:rPr>
              <a:t>քանի</a:t>
            </a:r>
            <a:r>
              <a:rPr lang="ru-RU" sz="4000" i="1" dirty="0">
                <a:solidFill>
                  <a:srgbClr val="0070C0"/>
                </a:solidFill>
              </a:rPr>
              <a:t> </a:t>
            </a:r>
            <a:r>
              <a:rPr lang="ru-RU" sz="4000" i="1" dirty="0" err="1">
                <a:solidFill>
                  <a:srgbClr val="0070C0"/>
                </a:solidFill>
              </a:rPr>
              <a:t>որ</a:t>
            </a:r>
            <a:r>
              <a:rPr lang="ru-RU" sz="4000" i="1" dirty="0">
                <a:solidFill>
                  <a:srgbClr val="0070C0"/>
                </a:solidFill>
              </a:rPr>
              <a:t> </a:t>
            </a:r>
            <a:r>
              <a:rPr lang="ru-RU" sz="4000" i="1" dirty="0" err="1">
                <a:solidFill>
                  <a:srgbClr val="0070C0"/>
                </a:solidFill>
              </a:rPr>
              <a:t>սերն</a:t>
            </a:r>
            <a:r>
              <a:rPr lang="ru-RU" sz="4000" i="1" dirty="0">
                <a:solidFill>
                  <a:srgbClr val="0070C0"/>
                </a:solidFill>
              </a:rPr>
              <a:t> </a:t>
            </a:r>
            <a:r>
              <a:rPr lang="ru-RU" sz="4000" i="1" dirty="0" err="1">
                <a:solidFill>
                  <a:srgbClr val="0070C0"/>
                </a:solidFill>
              </a:rPr>
              <a:t>Աստծուց</a:t>
            </a:r>
            <a:r>
              <a:rPr lang="ru-RU" sz="4000" i="1" dirty="0">
                <a:solidFill>
                  <a:srgbClr val="0070C0"/>
                </a:solidFill>
              </a:rPr>
              <a:t> է</a:t>
            </a:r>
            <a:r>
              <a:rPr lang="en-US" sz="4000" i="1" dirty="0">
                <a:solidFill>
                  <a:srgbClr val="0070C0"/>
                </a:solidFill>
              </a:rPr>
              <a:t>.</a:t>
            </a:r>
            <a:r>
              <a:rPr lang="ru-RU" sz="4000" i="1" dirty="0">
                <a:solidFill>
                  <a:srgbClr val="0070C0"/>
                </a:solidFill>
              </a:rPr>
              <a:t>և </a:t>
            </a:r>
            <a:r>
              <a:rPr lang="ru-RU" sz="4000" i="1" dirty="0" err="1">
                <a:solidFill>
                  <a:srgbClr val="0070C0"/>
                </a:solidFill>
              </a:rPr>
              <a:t>ամեն</a:t>
            </a:r>
            <a:r>
              <a:rPr lang="ru-RU" sz="4000" i="1" dirty="0">
                <a:solidFill>
                  <a:srgbClr val="0070C0"/>
                </a:solidFill>
              </a:rPr>
              <a:t> </a:t>
            </a:r>
            <a:r>
              <a:rPr lang="ru-RU" sz="4000" i="1" dirty="0" err="1">
                <a:solidFill>
                  <a:srgbClr val="0070C0"/>
                </a:solidFill>
              </a:rPr>
              <a:t>ոք</a:t>
            </a:r>
            <a:r>
              <a:rPr lang="en-US" sz="4000" i="1" dirty="0">
                <a:solidFill>
                  <a:srgbClr val="0070C0"/>
                </a:solidFill>
              </a:rPr>
              <a:t>, </a:t>
            </a:r>
            <a:r>
              <a:rPr lang="ru-RU" sz="4000" i="1" dirty="0" err="1">
                <a:solidFill>
                  <a:srgbClr val="0070C0"/>
                </a:solidFill>
              </a:rPr>
              <a:t>ով</a:t>
            </a:r>
            <a:r>
              <a:rPr lang="ru-RU" sz="4000" i="1" dirty="0">
                <a:solidFill>
                  <a:srgbClr val="0070C0"/>
                </a:solidFill>
              </a:rPr>
              <a:t> </a:t>
            </a:r>
            <a:r>
              <a:rPr lang="ru-RU" sz="4000" i="1" dirty="0" err="1">
                <a:solidFill>
                  <a:srgbClr val="0070C0"/>
                </a:solidFill>
              </a:rPr>
              <a:t>սիրում</a:t>
            </a:r>
            <a:r>
              <a:rPr lang="ru-RU" sz="4000" i="1" dirty="0">
                <a:solidFill>
                  <a:srgbClr val="0070C0"/>
                </a:solidFill>
              </a:rPr>
              <a:t> է</a:t>
            </a:r>
            <a:r>
              <a:rPr lang="en-US" sz="4000" i="1" dirty="0">
                <a:solidFill>
                  <a:srgbClr val="0070C0"/>
                </a:solidFill>
              </a:rPr>
              <a:t>, </a:t>
            </a:r>
            <a:r>
              <a:rPr lang="ru-RU" sz="4000" i="1" dirty="0" err="1">
                <a:solidFill>
                  <a:srgbClr val="0070C0"/>
                </a:solidFill>
              </a:rPr>
              <a:t>Աստծուց</a:t>
            </a:r>
            <a:r>
              <a:rPr lang="ru-RU" sz="4000" i="1" dirty="0">
                <a:solidFill>
                  <a:srgbClr val="0070C0"/>
                </a:solidFill>
              </a:rPr>
              <a:t> է </a:t>
            </a:r>
            <a:r>
              <a:rPr lang="ru-RU" sz="4000" i="1" dirty="0" err="1">
                <a:solidFill>
                  <a:srgbClr val="0070C0"/>
                </a:solidFill>
              </a:rPr>
              <a:t>ծնված</a:t>
            </a:r>
            <a:r>
              <a:rPr lang="ru-RU" sz="4000" i="1" dirty="0">
                <a:solidFill>
                  <a:srgbClr val="0070C0"/>
                </a:solidFill>
              </a:rPr>
              <a:t> և </a:t>
            </a:r>
            <a:r>
              <a:rPr lang="ru-RU" sz="4000" i="1" dirty="0" err="1">
                <a:solidFill>
                  <a:srgbClr val="0070C0"/>
                </a:solidFill>
              </a:rPr>
              <a:t>ճանաչում</a:t>
            </a:r>
            <a:r>
              <a:rPr lang="ru-RU" sz="4000" i="1" dirty="0">
                <a:solidFill>
                  <a:srgbClr val="0070C0"/>
                </a:solidFill>
              </a:rPr>
              <a:t> է </a:t>
            </a:r>
            <a:r>
              <a:rPr lang="ru-RU" sz="4000" i="1" dirty="0" err="1">
                <a:solidFill>
                  <a:srgbClr val="0070C0"/>
                </a:solidFill>
              </a:rPr>
              <a:t>Աստծուն</a:t>
            </a:r>
            <a:r>
              <a:rPr lang="en-US" sz="4000" i="1" dirty="0">
                <a:solidFill>
                  <a:srgbClr val="0070C0"/>
                </a:solidFill>
              </a:rPr>
              <a:t>…</a:t>
            </a:r>
            <a:r>
              <a:rPr lang="ru-RU" sz="4000" i="1" dirty="0" err="1">
                <a:solidFill>
                  <a:srgbClr val="0070C0"/>
                </a:solidFill>
              </a:rPr>
              <a:t>Աստված</a:t>
            </a:r>
            <a:r>
              <a:rPr lang="ru-RU" sz="4000" i="1" dirty="0">
                <a:solidFill>
                  <a:srgbClr val="0070C0"/>
                </a:solidFill>
              </a:rPr>
              <a:t> </a:t>
            </a:r>
            <a:r>
              <a:rPr lang="ru-RU" sz="4000" i="1" dirty="0" err="1">
                <a:solidFill>
                  <a:srgbClr val="0070C0"/>
                </a:solidFill>
              </a:rPr>
              <a:t>սեր</a:t>
            </a:r>
            <a:r>
              <a:rPr lang="ru-RU" sz="4000" i="1" dirty="0">
                <a:solidFill>
                  <a:srgbClr val="0070C0"/>
                </a:solidFill>
              </a:rPr>
              <a:t> է</a:t>
            </a:r>
            <a:r>
              <a:rPr lang="en-US" sz="4000" i="1" dirty="0">
                <a:solidFill>
                  <a:srgbClr val="0070C0"/>
                </a:solidFill>
              </a:rPr>
              <a:t>»</a:t>
            </a:r>
            <a:endParaRPr lang="ru-RU" sz="40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en-US" i="1" dirty="0">
                <a:solidFill>
                  <a:srgbClr val="0070C0"/>
                </a:solidFill>
              </a:rPr>
              <a:t>Ա </a:t>
            </a:r>
            <a:r>
              <a:rPr lang="en-US" i="1" dirty="0" err="1">
                <a:solidFill>
                  <a:srgbClr val="0070C0"/>
                </a:solidFill>
              </a:rPr>
              <a:t>Հվհ</a:t>
            </a:r>
            <a:r>
              <a:rPr lang="en-US" i="1" dirty="0">
                <a:solidFill>
                  <a:srgbClr val="0070C0"/>
                </a:solidFill>
              </a:rPr>
              <a:t>., 4:7-8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2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dirty="0" err="1">
                <a:solidFill>
                  <a:srgbClr val="FF0000"/>
                </a:solidFill>
              </a:rPr>
              <a:t>Ողորմություն</a:t>
            </a:r>
            <a:r>
              <a:rPr lang="en-US" sz="4800" dirty="0">
                <a:solidFill>
                  <a:srgbClr val="FF0000"/>
                </a:solidFill>
              </a:rPr>
              <a:t>, </a:t>
            </a:r>
            <a:r>
              <a:rPr lang="ru-RU" sz="4800" dirty="0" err="1">
                <a:solidFill>
                  <a:srgbClr val="FF0000"/>
                </a:solidFill>
              </a:rPr>
              <a:t>գթություն</a:t>
            </a:r>
            <a:r>
              <a:rPr lang="ru-RU" sz="4800" dirty="0">
                <a:solidFill>
                  <a:srgbClr val="FF0000"/>
                </a:solidFill>
              </a:rPr>
              <a:t>,</a:t>
            </a:r>
            <a:r>
              <a:rPr lang="en-US" sz="4800" dirty="0">
                <a:solidFill>
                  <a:srgbClr val="FF0000"/>
                </a:solidFill>
              </a:rPr>
              <a:t/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en-US" sz="4800" dirty="0">
                <a:solidFill>
                  <a:srgbClr val="FF0000"/>
                </a:solidFill>
              </a:rPr>
              <a:t>mercy, </a:t>
            </a:r>
            <a:r>
              <a:rPr lang="ru-RU" sz="4800" dirty="0">
                <a:solidFill>
                  <a:srgbClr val="FF0000"/>
                </a:solidFill>
              </a:rPr>
              <a:t>милосердие, </a:t>
            </a:r>
            <a:r>
              <a:rPr lang="en-US" sz="4800" dirty="0" err="1">
                <a:solidFill>
                  <a:srgbClr val="FF0000"/>
                </a:solidFill>
              </a:rPr>
              <a:t>misericordia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83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Աստված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ներում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է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քո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բոլոր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մեղքերը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բուժում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է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քո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բոլոր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հիվանդությունները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փրկում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է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կյանքդ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ապականությունից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պսակում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է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քեզ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կայուն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սիրով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ու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գթությամբ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»,</a:t>
            </a:r>
          </a:p>
          <a:p>
            <a:pPr marL="0" indent="0">
              <a:buNone/>
            </a:pP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</a:rPr>
              <a:t>Սղմ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. 102:3-4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4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3072"/>
          </a:xfrm>
        </p:spPr>
        <p:txBody>
          <a:bodyPr>
            <a:noAutofit/>
          </a:bodyPr>
          <a:lstStyle/>
          <a:p>
            <a:r>
              <a:rPr lang="en-US" sz="3200" i="1" dirty="0"/>
              <a:t>«</a:t>
            </a:r>
            <a:r>
              <a:rPr lang="en-US" sz="3200" i="1" dirty="0" err="1"/>
              <a:t>Գնա</a:t>
            </a:r>
            <a:r>
              <a:rPr lang="en-US" sz="3200" i="1" dirty="0"/>
              <a:t>՛…</a:t>
            </a:r>
            <a:r>
              <a:rPr lang="en-US" sz="3200" i="1" dirty="0" err="1"/>
              <a:t>պատմիր</a:t>
            </a:r>
            <a:r>
              <a:rPr lang="en-US" sz="3200" i="1" dirty="0"/>
              <a:t> </a:t>
            </a:r>
            <a:r>
              <a:rPr lang="en-US" sz="3200" i="1" dirty="0" err="1"/>
              <a:t>այն</a:t>
            </a:r>
            <a:r>
              <a:rPr lang="en-US" sz="3200" i="1" dirty="0"/>
              <a:t> </a:t>
            </a:r>
            <a:r>
              <a:rPr lang="en-US" sz="3200" i="1" dirty="0" err="1"/>
              <a:t>ամենը</a:t>
            </a:r>
            <a:r>
              <a:rPr lang="en-US" sz="3200" i="1" dirty="0"/>
              <a:t>, </a:t>
            </a:r>
            <a:r>
              <a:rPr lang="en-US" sz="3200" i="1" dirty="0" err="1"/>
              <a:t>ինչ</a:t>
            </a:r>
            <a:r>
              <a:rPr lang="en-US" sz="3200" i="1" dirty="0"/>
              <a:t> </a:t>
            </a:r>
            <a:r>
              <a:rPr lang="en-US" sz="3200" i="1" dirty="0" err="1"/>
              <a:t>Տերը</a:t>
            </a:r>
            <a:r>
              <a:rPr lang="en-US" sz="3200" i="1" dirty="0"/>
              <a:t> </a:t>
            </a:r>
            <a:r>
              <a:rPr lang="en-US" sz="3200" i="1" dirty="0" err="1"/>
              <a:t>քեզ</a:t>
            </a:r>
            <a:r>
              <a:rPr lang="en-US" sz="3200" i="1" dirty="0"/>
              <a:t> </a:t>
            </a:r>
            <a:r>
              <a:rPr lang="en-US" sz="3200" i="1" dirty="0" err="1"/>
              <a:t>համար</a:t>
            </a:r>
            <a:r>
              <a:rPr lang="en-US" sz="3200" i="1" dirty="0"/>
              <a:t> </a:t>
            </a:r>
            <a:r>
              <a:rPr lang="en-US" sz="3200" i="1" dirty="0" err="1"/>
              <a:t>արեց</a:t>
            </a:r>
            <a:r>
              <a:rPr lang="en-US" sz="3200" i="1" dirty="0"/>
              <a:t> և </a:t>
            </a:r>
            <a:r>
              <a:rPr lang="en-US" sz="3200" i="1" dirty="0" err="1"/>
              <a:t>թե</a:t>
            </a:r>
            <a:r>
              <a:rPr lang="en-US" sz="3200" i="1" dirty="0"/>
              <a:t> </a:t>
            </a:r>
            <a:r>
              <a:rPr lang="en-US" sz="3200" i="1" dirty="0" err="1"/>
              <a:t>ինչպես</a:t>
            </a:r>
            <a:r>
              <a:rPr lang="en-US" sz="3200" i="1" dirty="0"/>
              <a:t> </a:t>
            </a:r>
            <a:r>
              <a:rPr lang="en-US" sz="3200" i="1" dirty="0" err="1"/>
              <a:t>գթաց</a:t>
            </a:r>
            <a:r>
              <a:rPr lang="en-US" sz="3200" i="1" dirty="0"/>
              <a:t> </a:t>
            </a:r>
            <a:r>
              <a:rPr lang="en-US" sz="3200" i="1" dirty="0" err="1"/>
              <a:t>քեզ</a:t>
            </a:r>
            <a:r>
              <a:rPr lang="en-US" sz="3200" i="1" dirty="0"/>
              <a:t>»,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en-US" sz="3200" i="1" dirty="0" err="1"/>
              <a:t>Մրկ</a:t>
            </a:r>
            <a:r>
              <a:rPr lang="en-US" sz="3200" i="1" dirty="0"/>
              <a:t>. 5:19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99" y="2122782"/>
            <a:ext cx="4487255" cy="3678928"/>
          </a:xfrm>
        </p:spPr>
      </p:pic>
    </p:spTree>
    <p:extLst>
      <p:ext uri="{BB962C8B-B14F-4D97-AF65-F5344CB8AC3E}">
        <p14:creationId xmlns:p14="http://schemas.microsoft.com/office/powerpoint/2010/main" val="2335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364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Ի՞նչ</a:t>
            </a:r>
            <a:r>
              <a:rPr lang="en-US" dirty="0"/>
              <a:t> է </a:t>
            </a:r>
            <a:r>
              <a:rPr lang="en-US" dirty="0" err="1" smtClean="0"/>
              <a:t>նշանակում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6000" dirty="0" err="1" smtClean="0"/>
              <a:t>ներել</a:t>
            </a:r>
            <a:r>
              <a:rPr lang="ru-RU" sz="6000" dirty="0" smtClean="0"/>
              <a:t> 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01531"/>
            <a:ext cx="10515600" cy="3575431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«</a:t>
            </a:r>
            <a:r>
              <a:rPr lang="en-US" i="1" dirty="0" err="1" smtClean="0"/>
              <a:t>Քանի</a:t>
            </a:r>
            <a:r>
              <a:rPr lang="en-US" i="1" dirty="0"/>
              <a:t>՞ </a:t>
            </a:r>
            <a:r>
              <a:rPr lang="en-US" i="1" dirty="0" err="1"/>
              <a:t>անգամ</a:t>
            </a:r>
            <a:r>
              <a:rPr lang="en-US" i="1" dirty="0"/>
              <a:t> </a:t>
            </a:r>
            <a:r>
              <a:rPr lang="en-US" i="1" dirty="0" err="1"/>
              <a:t>պետք</a:t>
            </a:r>
            <a:r>
              <a:rPr lang="en-US" i="1" dirty="0"/>
              <a:t> է </a:t>
            </a:r>
            <a:r>
              <a:rPr lang="en-US" i="1" dirty="0" err="1"/>
              <a:t>ներեմ</a:t>
            </a:r>
            <a:r>
              <a:rPr lang="en-US" i="1" dirty="0"/>
              <a:t> </a:t>
            </a:r>
            <a:r>
              <a:rPr lang="en-US" i="1" dirty="0" err="1"/>
              <a:t>եղբորս</a:t>
            </a:r>
            <a:r>
              <a:rPr lang="en-US" i="1" dirty="0"/>
              <a:t>, </a:t>
            </a:r>
            <a:r>
              <a:rPr lang="en-US" i="1" dirty="0" err="1"/>
              <a:t>մինչև</a:t>
            </a:r>
            <a:r>
              <a:rPr lang="en-US" i="1" dirty="0"/>
              <a:t> </a:t>
            </a:r>
            <a:r>
              <a:rPr lang="en-US" i="1" dirty="0" err="1"/>
              <a:t>յո՞թն</a:t>
            </a:r>
            <a:r>
              <a:rPr lang="en-US" i="1" dirty="0"/>
              <a:t> </a:t>
            </a:r>
            <a:r>
              <a:rPr lang="en-US" i="1" dirty="0" err="1"/>
              <a:t>անգամ</a:t>
            </a:r>
            <a:r>
              <a:rPr lang="en-US" i="1" dirty="0"/>
              <a:t>…</a:t>
            </a:r>
            <a:r>
              <a:rPr lang="en-US" i="1" dirty="0" err="1"/>
              <a:t>Հիսուս</a:t>
            </a:r>
            <a:r>
              <a:rPr lang="en-US" i="1" dirty="0"/>
              <a:t> </a:t>
            </a:r>
            <a:r>
              <a:rPr lang="en-US" i="1" dirty="0" err="1"/>
              <a:t>նրան</a:t>
            </a:r>
            <a:r>
              <a:rPr lang="en-US" i="1" dirty="0"/>
              <a:t> </a:t>
            </a:r>
            <a:r>
              <a:rPr lang="en-US" i="1" dirty="0" err="1"/>
              <a:t>ասաց</a:t>
            </a:r>
            <a:r>
              <a:rPr lang="en-US" i="1" dirty="0" smtClean="0"/>
              <a:t>.</a:t>
            </a: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«</a:t>
            </a:r>
            <a:r>
              <a:rPr lang="en-US" i="1" dirty="0" err="1"/>
              <a:t>Քեզ</a:t>
            </a:r>
            <a:r>
              <a:rPr lang="en-US" i="1" dirty="0"/>
              <a:t> </a:t>
            </a:r>
            <a:r>
              <a:rPr lang="en-US" i="1" dirty="0" err="1"/>
              <a:t>չեմ</a:t>
            </a:r>
            <a:r>
              <a:rPr lang="en-US" i="1" dirty="0"/>
              <a:t> </a:t>
            </a:r>
            <a:r>
              <a:rPr lang="en-US" i="1" dirty="0" err="1"/>
              <a:t>ասում</a:t>
            </a:r>
            <a:r>
              <a:rPr lang="en-US" i="1" dirty="0"/>
              <a:t>, </a:t>
            </a:r>
            <a:r>
              <a:rPr lang="en-US" i="1" dirty="0" err="1"/>
              <a:t>թե</a:t>
            </a:r>
            <a:r>
              <a:rPr lang="en-US" i="1" dirty="0"/>
              <a:t> </a:t>
            </a:r>
            <a:r>
              <a:rPr lang="en-US" i="1" dirty="0" err="1"/>
              <a:t>մինչև</a:t>
            </a:r>
            <a:r>
              <a:rPr lang="en-US" i="1" dirty="0"/>
              <a:t> </a:t>
            </a:r>
            <a:r>
              <a:rPr lang="en-US" i="1" dirty="0" err="1"/>
              <a:t>յոթն</a:t>
            </a:r>
            <a:r>
              <a:rPr lang="en-US" i="1" dirty="0"/>
              <a:t> </a:t>
            </a:r>
            <a:r>
              <a:rPr lang="en-US" i="1" dirty="0" err="1"/>
              <a:t>անգամ</a:t>
            </a:r>
            <a:r>
              <a:rPr lang="en-US" i="1" dirty="0"/>
              <a:t>, </a:t>
            </a:r>
            <a:r>
              <a:rPr lang="en-US" i="1" dirty="0" err="1"/>
              <a:t>այլ</a:t>
            </a:r>
            <a:r>
              <a:rPr lang="en-US" i="1" dirty="0"/>
              <a:t>՝ </a:t>
            </a:r>
            <a:r>
              <a:rPr lang="en-US" i="1" dirty="0" err="1"/>
              <a:t>մինչև</a:t>
            </a:r>
            <a:r>
              <a:rPr lang="en-US" i="1" dirty="0"/>
              <a:t> </a:t>
            </a:r>
            <a:r>
              <a:rPr lang="en-US" i="1" dirty="0" err="1"/>
              <a:t>յոթանասուն</a:t>
            </a:r>
            <a:r>
              <a:rPr lang="en-US" i="1" dirty="0"/>
              <a:t> </a:t>
            </a:r>
            <a:r>
              <a:rPr lang="en-US" i="1" dirty="0" err="1"/>
              <a:t>անգամ</a:t>
            </a:r>
            <a:r>
              <a:rPr lang="en-US" i="1" dirty="0"/>
              <a:t> </a:t>
            </a:r>
            <a:r>
              <a:rPr lang="en-US" i="1" dirty="0" err="1"/>
              <a:t>յոթը</a:t>
            </a:r>
            <a:r>
              <a:rPr lang="en-US" i="1" dirty="0" smtClean="0"/>
              <a:t>»:</a:t>
            </a:r>
          </a:p>
          <a:p>
            <a:pPr marL="0" indent="0">
              <a:buNone/>
            </a:pPr>
            <a:endParaRPr lang="en-US" i="1" dirty="0"/>
          </a:p>
          <a:p>
            <a:pPr marL="0" indent="0" algn="r">
              <a:buNone/>
            </a:pPr>
            <a:r>
              <a:rPr lang="en-US" i="1" dirty="0" err="1" smtClean="0"/>
              <a:t>Մտթ</a:t>
            </a:r>
            <a:r>
              <a:rPr lang="en-US" i="1" dirty="0"/>
              <a:t>. 18:22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4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«</a:t>
            </a:r>
            <a:r>
              <a:rPr lang="en-US" i="1" dirty="0" err="1"/>
              <a:t>Երանի</a:t>
            </a:r>
            <a:r>
              <a:rPr lang="en-US" i="1" dirty="0"/>
              <a:t>՛ </a:t>
            </a:r>
            <a:r>
              <a:rPr lang="en-US" i="1" dirty="0" err="1"/>
              <a:t>ողորմածներին</a:t>
            </a:r>
            <a:r>
              <a:rPr lang="en-US" i="1" dirty="0"/>
              <a:t>, </a:t>
            </a:r>
            <a:r>
              <a:rPr lang="en-US" i="1" dirty="0" err="1"/>
              <a:t>որովհետև</a:t>
            </a:r>
            <a:r>
              <a:rPr lang="en-US" i="1" dirty="0"/>
              <a:t> </a:t>
            </a:r>
            <a:r>
              <a:rPr lang="en-US" i="1" dirty="0" err="1"/>
              <a:t>նրանք</a:t>
            </a:r>
            <a:r>
              <a:rPr lang="en-US" i="1" dirty="0"/>
              <a:t> </a:t>
            </a:r>
            <a:r>
              <a:rPr lang="en-US" i="1" dirty="0" err="1"/>
              <a:t>ողորմություն</a:t>
            </a:r>
            <a:r>
              <a:rPr lang="en-US" i="1" dirty="0"/>
              <a:t> </a:t>
            </a:r>
            <a:r>
              <a:rPr lang="en-US" i="1" dirty="0" err="1"/>
              <a:t>պիտի</a:t>
            </a:r>
            <a:r>
              <a:rPr lang="en-US" i="1" dirty="0"/>
              <a:t> </a:t>
            </a:r>
            <a:r>
              <a:rPr lang="en-US" i="1" dirty="0" err="1"/>
              <a:t>գտնեն</a:t>
            </a:r>
            <a:r>
              <a:rPr lang="en-US" dirty="0"/>
              <a:t>»,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Մտթ</a:t>
            </a:r>
            <a:r>
              <a:rPr lang="en-US" dirty="0"/>
              <a:t>., 5:7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76" y="1825625"/>
            <a:ext cx="3186448" cy="4351338"/>
          </a:xfrm>
        </p:spPr>
      </p:pic>
    </p:spTree>
    <p:extLst>
      <p:ext uri="{BB962C8B-B14F-4D97-AF65-F5344CB8AC3E}">
        <p14:creationId xmlns:p14="http://schemas.microsoft.com/office/powerpoint/2010/main" val="17326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Գերհ</a:t>
            </a:r>
            <a:r>
              <a:rPr lang="en-US" sz="3200" dirty="0" smtClean="0"/>
              <a:t>. Հ. </a:t>
            </a:r>
            <a:r>
              <a:rPr lang="en-US" sz="3200" dirty="0" err="1" smtClean="0"/>
              <a:t>Վահան</a:t>
            </a:r>
            <a:r>
              <a:rPr lang="en-US" sz="3200" dirty="0" smtClean="0"/>
              <a:t> </a:t>
            </a:r>
            <a:r>
              <a:rPr lang="en-US" sz="3200" dirty="0" err="1" smtClean="0"/>
              <a:t>թ.ծ.վ</a:t>
            </a:r>
            <a:r>
              <a:rPr lang="en-US" sz="3200" dirty="0" smtClean="0"/>
              <a:t>. </a:t>
            </a:r>
            <a:r>
              <a:rPr lang="en-US" sz="3200" dirty="0" err="1" smtClean="0"/>
              <a:t>Օհանյան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60" y="1785668"/>
            <a:ext cx="2939627" cy="4391295"/>
          </a:xfrm>
        </p:spPr>
      </p:pic>
    </p:spTree>
    <p:extLst>
      <p:ext uri="{BB962C8B-B14F-4D97-AF65-F5344CB8AC3E}">
        <p14:creationId xmlns:p14="http://schemas.microsoft.com/office/powerpoint/2010/main" val="1368746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err="1" smtClean="0">
                <a:solidFill>
                  <a:srgbClr val="0070C0"/>
                </a:solidFill>
              </a:rPr>
              <a:t>Լինել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</a:rPr>
              <a:t>պատասխանատու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</a:rPr>
              <a:t>յուրաքանչյուր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</a:rPr>
              <a:t>մարդու</a:t>
            </a:r>
            <a:r>
              <a:rPr lang="ru-RU" sz="4000" dirty="0" smtClean="0">
                <a:solidFill>
                  <a:srgbClr val="0070C0"/>
                </a:solidFill>
              </a:rPr>
              <a:t> և </a:t>
            </a:r>
            <a:r>
              <a:rPr lang="ru-RU" sz="4000" dirty="0" err="1" smtClean="0">
                <a:solidFill>
                  <a:srgbClr val="0070C0"/>
                </a:solidFill>
              </a:rPr>
              <a:t>արարածի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</a:rPr>
              <a:t>համար</a:t>
            </a:r>
            <a:r>
              <a:rPr lang="ru-RU" sz="4000" dirty="0" smtClean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endParaRPr lang="ru-RU" sz="4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4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4000" dirty="0" err="1" smtClean="0">
                <a:solidFill>
                  <a:srgbClr val="0070C0"/>
                </a:solidFill>
              </a:rPr>
              <a:t>Քաղաքացիական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</a:rPr>
              <a:t>հասարակության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</a:rPr>
              <a:t>հիմնական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</a:rPr>
              <a:t>սկզբունք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181859" y="3219718"/>
            <a:ext cx="484632" cy="656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i="1" dirty="0" smtClean="0"/>
              <a:t/>
            </a:r>
            <a:br>
              <a:rPr lang="ru-RU" i="1" dirty="0" smtClean="0"/>
            </a:br>
            <a:r>
              <a:rPr lang="en-US" i="1" dirty="0" smtClean="0"/>
              <a:t>«</a:t>
            </a:r>
            <a:r>
              <a:rPr lang="en-US" i="1" dirty="0" err="1"/>
              <a:t>Գթությունը</a:t>
            </a:r>
            <a:r>
              <a:rPr lang="en-US" i="1" dirty="0"/>
              <a:t> </a:t>
            </a:r>
            <a:r>
              <a:rPr lang="en-US" i="1" dirty="0" err="1"/>
              <a:t>Եկեղեցու</a:t>
            </a:r>
            <a:r>
              <a:rPr lang="en-US" i="1" dirty="0"/>
              <a:t> </a:t>
            </a:r>
            <a:r>
              <a:rPr lang="en-US" i="1" dirty="0" err="1"/>
              <a:t>կյանքի</a:t>
            </a:r>
            <a:r>
              <a:rPr lang="en-US" i="1" dirty="0"/>
              <a:t> </a:t>
            </a:r>
            <a:r>
              <a:rPr lang="en-US" i="1" dirty="0" err="1"/>
              <a:t>հիմքն</a:t>
            </a:r>
            <a:r>
              <a:rPr lang="en-US" i="1" dirty="0"/>
              <a:t> է»,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en-US" sz="3100" i="1" dirty="0" err="1" smtClean="0"/>
              <a:t>Misericordiae</a:t>
            </a:r>
            <a:r>
              <a:rPr lang="en-US" sz="3100" i="1" dirty="0" smtClean="0"/>
              <a:t> </a:t>
            </a:r>
            <a:r>
              <a:rPr lang="en-US" sz="3100" i="1" dirty="0" err="1"/>
              <a:t>Vultus</a:t>
            </a:r>
            <a:r>
              <a:rPr lang="en-US" sz="3100" i="1" dirty="0"/>
              <a:t>, 10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86" y="1825625"/>
            <a:ext cx="2608627" cy="4351338"/>
          </a:xfrm>
        </p:spPr>
      </p:pic>
    </p:spTree>
    <p:extLst>
      <p:ext uri="{BB962C8B-B14F-4D97-AF65-F5344CB8AC3E}">
        <p14:creationId xmlns:p14="http://schemas.microsoft.com/office/powerpoint/2010/main" val="28361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en-US" i="1" dirty="0" smtClean="0"/>
              <a:t>«</a:t>
            </a:r>
            <a:r>
              <a:rPr lang="en-US" i="1" dirty="0" err="1"/>
              <a:t>Եկեղեցու</a:t>
            </a:r>
            <a:r>
              <a:rPr lang="en-US" i="1" dirty="0"/>
              <a:t> </a:t>
            </a:r>
            <a:r>
              <a:rPr lang="en-US" i="1" dirty="0" err="1"/>
              <a:t>վստահելիությունը</a:t>
            </a:r>
            <a:r>
              <a:rPr lang="en-US" i="1" dirty="0"/>
              <a:t> </a:t>
            </a:r>
            <a:r>
              <a:rPr lang="en-US" i="1" dirty="0" err="1"/>
              <a:t>տեսանելի</a:t>
            </a:r>
            <a:r>
              <a:rPr lang="en-US" i="1" dirty="0"/>
              <a:t> է </a:t>
            </a:r>
            <a:r>
              <a:rPr lang="en-US" i="1" dirty="0" err="1"/>
              <a:t>գթության</a:t>
            </a:r>
            <a:r>
              <a:rPr lang="en-US" i="1" dirty="0"/>
              <a:t> և </a:t>
            </a:r>
            <a:r>
              <a:rPr lang="en-US" i="1" dirty="0" err="1"/>
              <a:t>կարեկից</a:t>
            </a:r>
            <a:r>
              <a:rPr lang="en-US" i="1" dirty="0"/>
              <a:t> </a:t>
            </a:r>
            <a:r>
              <a:rPr lang="en-US" i="1" dirty="0" err="1"/>
              <a:t>սիրո</a:t>
            </a:r>
            <a:r>
              <a:rPr lang="en-US" i="1" dirty="0"/>
              <a:t> </a:t>
            </a:r>
            <a:r>
              <a:rPr lang="en-US" i="1" dirty="0" err="1"/>
              <a:t>արտահայտությունների</a:t>
            </a:r>
            <a:r>
              <a:rPr lang="en-US" i="1" dirty="0"/>
              <a:t> </a:t>
            </a:r>
            <a:r>
              <a:rPr lang="en-US" i="1" dirty="0" err="1"/>
              <a:t>մեջ</a:t>
            </a:r>
            <a:r>
              <a:rPr lang="en-US" i="1" dirty="0"/>
              <a:t>», M.V, 10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86" y="2869871"/>
            <a:ext cx="1982601" cy="3307091"/>
          </a:xfrm>
        </p:spPr>
      </p:pic>
    </p:spTree>
    <p:extLst>
      <p:ext uri="{BB962C8B-B14F-4D97-AF65-F5344CB8AC3E}">
        <p14:creationId xmlns:p14="http://schemas.microsoft.com/office/powerpoint/2010/main" val="41554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39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338" y="1455313"/>
            <a:ext cx="10645462" cy="4721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«</a:t>
            </a:r>
            <a:r>
              <a:rPr lang="en-US" sz="3200" dirty="0" err="1" smtClean="0"/>
              <a:t>Գթութ</a:t>
            </a:r>
            <a:r>
              <a:rPr lang="ru-RU" sz="3200" dirty="0" err="1" smtClean="0"/>
              <a:t>յու</a:t>
            </a:r>
            <a:r>
              <a:rPr lang="en-US" sz="3200" dirty="0" smtClean="0"/>
              <a:t>ն</a:t>
            </a:r>
            <a:r>
              <a:rPr lang="en-US" sz="3200" dirty="0"/>
              <a:t>» </a:t>
            </a:r>
            <a:r>
              <a:rPr lang="en-US" sz="3200" dirty="0" err="1"/>
              <a:t>բառն</a:t>
            </a:r>
            <a:r>
              <a:rPr lang="en-US" sz="3200" dirty="0"/>
              <a:t> </a:t>
            </a:r>
            <a:r>
              <a:rPr lang="en-US" sz="3200" dirty="0" err="1"/>
              <a:t>ու</a:t>
            </a:r>
            <a:r>
              <a:rPr lang="en-US" sz="3200" dirty="0"/>
              <a:t> </a:t>
            </a:r>
            <a:r>
              <a:rPr lang="en-US" sz="3200" dirty="0" err="1" smtClean="0"/>
              <a:t>հասկացութ</a:t>
            </a:r>
            <a:r>
              <a:rPr lang="ru-RU" sz="3200" dirty="0" err="1" smtClean="0"/>
              <a:t>յու</a:t>
            </a:r>
            <a:r>
              <a:rPr lang="en-US" sz="3200" dirty="0" err="1" smtClean="0"/>
              <a:t>նը</a:t>
            </a:r>
            <a:r>
              <a:rPr lang="en-US" sz="3200" dirty="0"/>
              <a:t>, </a:t>
            </a:r>
            <a:r>
              <a:rPr lang="en-US" sz="3200" dirty="0" smtClean="0"/>
              <a:t>թ</a:t>
            </a:r>
            <a:r>
              <a:rPr lang="ru-RU" sz="3200" dirty="0" smtClean="0"/>
              <a:t>վ</a:t>
            </a:r>
            <a:r>
              <a:rPr lang="en-US" sz="3200" dirty="0" err="1" smtClean="0"/>
              <a:t>ում</a:t>
            </a:r>
            <a:r>
              <a:rPr lang="en-US" sz="3200" dirty="0" smtClean="0"/>
              <a:t> </a:t>
            </a:r>
            <a:r>
              <a:rPr lang="en-US" sz="3200" dirty="0"/>
              <a:t>է, </a:t>
            </a:r>
            <a:r>
              <a:rPr lang="en-US" sz="3200" dirty="0" err="1" smtClean="0"/>
              <a:t>անհարմարութ</a:t>
            </a:r>
            <a:r>
              <a:rPr lang="ru-RU" sz="3200" dirty="0" err="1" smtClean="0"/>
              <a:t>յու</a:t>
            </a:r>
            <a:r>
              <a:rPr lang="en-US" sz="3200" dirty="0" smtClean="0"/>
              <a:t>ն </a:t>
            </a:r>
            <a:r>
              <a:rPr lang="en-US" sz="3200" dirty="0" err="1"/>
              <a:t>են</a:t>
            </a:r>
            <a:r>
              <a:rPr lang="en-US" sz="3200" dirty="0"/>
              <a:t> </a:t>
            </a:r>
            <a:r>
              <a:rPr lang="en-US" sz="3200" dirty="0" err="1"/>
              <a:t>ստեղծում</a:t>
            </a:r>
            <a:r>
              <a:rPr lang="en-US" sz="3200" dirty="0"/>
              <a:t> </a:t>
            </a:r>
            <a:r>
              <a:rPr lang="en-US" sz="3200" dirty="0" err="1"/>
              <a:t>մարդու</a:t>
            </a:r>
            <a:r>
              <a:rPr lang="en-US" sz="3200" dirty="0"/>
              <a:t> </a:t>
            </a:r>
            <a:r>
              <a:rPr lang="en-US" sz="3200" dirty="0" smtClean="0"/>
              <a:t>մ</a:t>
            </a:r>
            <a:r>
              <a:rPr lang="ru-RU" sz="3200" dirty="0" smtClean="0"/>
              <a:t>ե</a:t>
            </a:r>
            <a:r>
              <a:rPr lang="en-US" sz="3200" dirty="0" smtClean="0"/>
              <a:t>ջ</a:t>
            </a:r>
            <a:r>
              <a:rPr lang="en-US" sz="3200" dirty="0"/>
              <a:t>, </a:t>
            </a:r>
            <a:r>
              <a:rPr lang="en-US" sz="3200" dirty="0" err="1"/>
              <a:t>ով</a:t>
            </a:r>
            <a:r>
              <a:rPr lang="en-US" sz="3200" dirty="0"/>
              <a:t>, </a:t>
            </a:r>
            <a:r>
              <a:rPr lang="en-US" sz="3200" dirty="0" err="1" smtClean="0"/>
              <a:t>գիտութ</a:t>
            </a:r>
            <a:r>
              <a:rPr lang="ru-RU" sz="3200" dirty="0" smtClean="0"/>
              <a:t>յ</a:t>
            </a:r>
            <a:r>
              <a:rPr lang="en-US" sz="3200" dirty="0" err="1" smtClean="0"/>
              <a:t>ան</a:t>
            </a:r>
            <a:r>
              <a:rPr lang="en-US" sz="3200" dirty="0" smtClean="0"/>
              <a:t> </a:t>
            </a:r>
            <a:r>
              <a:rPr lang="en-US" sz="3200" dirty="0" err="1"/>
              <a:t>եւ</a:t>
            </a:r>
            <a:r>
              <a:rPr lang="en-US" sz="3200" dirty="0"/>
              <a:t> </a:t>
            </a:r>
            <a:r>
              <a:rPr lang="en-US" sz="3200" dirty="0" err="1"/>
              <a:t>տեխնոլոգիաների</a:t>
            </a:r>
            <a:r>
              <a:rPr lang="en-US" sz="3200" dirty="0"/>
              <a:t> </a:t>
            </a:r>
            <a:r>
              <a:rPr lang="en-US" sz="3200" dirty="0" err="1"/>
              <a:t>վիթխարի</a:t>
            </a:r>
            <a:r>
              <a:rPr lang="en-US" sz="3200" dirty="0"/>
              <a:t> </a:t>
            </a:r>
            <a:r>
              <a:rPr lang="en-US" sz="3200" dirty="0" err="1"/>
              <a:t>զարգացման</a:t>
            </a:r>
            <a:r>
              <a:rPr lang="en-US" sz="3200" dirty="0"/>
              <a:t> </a:t>
            </a:r>
            <a:r>
              <a:rPr lang="en-US" sz="3200" dirty="0" err="1" smtClean="0"/>
              <a:t>շնորհի</a:t>
            </a:r>
            <a:r>
              <a:rPr lang="ru-RU" sz="3200" dirty="0" smtClean="0"/>
              <a:t>վ</a:t>
            </a:r>
            <a:r>
              <a:rPr lang="en-US" sz="3200" dirty="0" smtClean="0"/>
              <a:t>, </a:t>
            </a:r>
            <a:r>
              <a:rPr lang="en-US" sz="3200" dirty="0" err="1" smtClean="0"/>
              <a:t>ինչպ</a:t>
            </a:r>
            <a:r>
              <a:rPr lang="ru-RU" sz="3200" dirty="0" smtClean="0"/>
              <a:t>ե</a:t>
            </a:r>
            <a:r>
              <a:rPr lang="en-US" sz="3200" dirty="0" smtClean="0"/>
              <a:t>ս </a:t>
            </a:r>
            <a:r>
              <a:rPr lang="en-US" sz="3200" dirty="0" err="1"/>
              <a:t>երբեք</a:t>
            </a:r>
            <a:r>
              <a:rPr lang="en-US" sz="3200" dirty="0"/>
              <a:t> </a:t>
            </a:r>
            <a:r>
              <a:rPr lang="en-US" sz="3200" dirty="0" err="1" smtClean="0"/>
              <a:t>պատմութ</a:t>
            </a:r>
            <a:r>
              <a:rPr lang="ru-RU" sz="3200" dirty="0" smtClean="0"/>
              <a:t>յ</a:t>
            </a:r>
            <a:r>
              <a:rPr lang="en-US" sz="3200" dirty="0" err="1" smtClean="0"/>
              <a:t>ան</a:t>
            </a:r>
            <a:r>
              <a:rPr lang="en-US" sz="3200" dirty="0" smtClean="0"/>
              <a:t> </a:t>
            </a:r>
            <a:r>
              <a:rPr lang="en-US" sz="3200" dirty="0" err="1"/>
              <a:t>ընթացքում</a:t>
            </a:r>
            <a:r>
              <a:rPr lang="en-US" sz="3200" dirty="0"/>
              <a:t>, </a:t>
            </a:r>
            <a:r>
              <a:rPr lang="en-US" sz="3200" dirty="0" err="1"/>
              <a:t>դարձել</a:t>
            </a:r>
            <a:r>
              <a:rPr lang="en-US" sz="3200" dirty="0"/>
              <a:t> է </a:t>
            </a:r>
            <a:r>
              <a:rPr lang="en-US" sz="3200" dirty="0" err="1"/>
              <a:t>երկրի</a:t>
            </a:r>
            <a:r>
              <a:rPr lang="en-US" sz="3200" dirty="0"/>
              <a:t> </a:t>
            </a:r>
            <a:r>
              <a:rPr lang="en-US" sz="3200" dirty="0" smtClean="0"/>
              <a:t>տ</a:t>
            </a:r>
            <a:r>
              <a:rPr lang="ru-RU" sz="3200" dirty="0" smtClean="0"/>
              <a:t>ե</a:t>
            </a:r>
            <a:r>
              <a:rPr lang="en-US" sz="3200" dirty="0" err="1" smtClean="0"/>
              <a:t>րը</a:t>
            </a:r>
            <a:r>
              <a:rPr lang="en-US" sz="3200" dirty="0" smtClean="0"/>
              <a:t> </a:t>
            </a:r>
            <a:r>
              <a:rPr lang="en-US" sz="3200" dirty="0" err="1"/>
              <a:t>եւ</a:t>
            </a:r>
            <a:r>
              <a:rPr lang="en-US" sz="3200" dirty="0"/>
              <a:t> </a:t>
            </a:r>
            <a:r>
              <a:rPr lang="en-US" sz="3200" dirty="0" err="1" smtClean="0"/>
              <a:t>ենթարկ</a:t>
            </a:r>
            <a:r>
              <a:rPr lang="ru-RU" sz="3200" dirty="0" err="1" smtClean="0"/>
              <a:t>եցր</a:t>
            </a:r>
            <a:r>
              <a:rPr lang="en-US" sz="3200" dirty="0" err="1" smtClean="0"/>
              <a:t>ել</a:t>
            </a:r>
            <a:r>
              <a:rPr lang="en-US" sz="3200" dirty="0" smtClean="0"/>
              <a:t> </a:t>
            </a:r>
            <a:r>
              <a:rPr lang="en-US" sz="3200" dirty="0" err="1"/>
              <a:t>ու</a:t>
            </a:r>
            <a:r>
              <a:rPr lang="en-US" sz="3200" dirty="0"/>
              <a:t> </a:t>
            </a:r>
            <a:r>
              <a:rPr lang="en-US" sz="3200" dirty="0" err="1"/>
              <a:t>իշխում</a:t>
            </a:r>
            <a:r>
              <a:rPr lang="en-US" sz="3200" dirty="0"/>
              <a:t> է </a:t>
            </a:r>
            <a:r>
              <a:rPr lang="ru-RU" sz="3200" dirty="0" err="1" smtClean="0"/>
              <a:t>երկրի</a:t>
            </a:r>
            <a:r>
              <a:rPr lang="en-US" sz="3200" dirty="0" smtClean="0"/>
              <a:t>ն: </a:t>
            </a:r>
            <a:r>
              <a:rPr lang="en-US" sz="3200" dirty="0" err="1"/>
              <a:t>Այս</a:t>
            </a:r>
            <a:r>
              <a:rPr lang="en-US" sz="3200" dirty="0"/>
              <a:t> </a:t>
            </a:r>
            <a:r>
              <a:rPr lang="en-US" sz="3200" dirty="0" err="1"/>
              <a:t>տիրապետումը</a:t>
            </a:r>
            <a:r>
              <a:rPr lang="en-US" sz="3200" dirty="0"/>
              <a:t>, </a:t>
            </a:r>
            <a:r>
              <a:rPr lang="en-US" sz="3200" dirty="0" err="1" smtClean="0"/>
              <a:t>միակողմանիորեն</a:t>
            </a:r>
            <a:r>
              <a:rPr lang="en-US" sz="3200" dirty="0" smtClean="0"/>
              <a:t> </a:t>
            </a:r>
            <a:r>
              <a:rPr lang="en-US" sz="3200" dirty="0" err="1" smtClean="0"/>
              <a:t>հասկացված</a:t>
            </a:r>
            <a:r>
              <a:rPr lang="en-US" sz="3200" dirty="0"/>
              <a:t>, </a:t>
            </a:r>
            <a:r>
              <a:rPr lang="en-US" sz="3200" dirty="0" err="1" smtClean="0"/>
              <a:t>կարծես</a:t>
            </a:r>
            <a:r>
              <a:rPr lang="en-US" sz="3200" dirty="0"/>
              <a:t>, </a:t>
            </a:r>
            <a:r>
              <a:rPr lang="en-US" sz="3200" dirty="0" err="1"/>
              <a:t>տեղ</a:t>
            </a:r>
            <a:r>
              <a:rPr lang="en-US" sz="3200" dirty="0"/>
              <a:t> </a:t>
            </a:r>
            <a:r>
              <a:rPr lang="en-US" sz="3200" dirty="0" err="1"/>
              <a:t>չունի</a:t>
            </a:r>
            <a:r>
              <a:rPr lang="en-US" sz="3200" dirty="0"/>
              <a:t> </a:t>
            </a:r>
            <a:r>
              <a:rPr lang="en-US" sz="3200" dirty="0" err="1" smtClean="0"/>
              <a:t>գթության</a:t>
            </a:r>
            <a:r>
              <a:rPr lang="en-US" sz="3200" dirty="0" smtClean="0"/>
              <a:t> </a:t>
            </a:r>
            <a:r>
              <a:rPr lang="en-US" sz="3200" dirty="0" err="1"/>
              <a:t>համար</a:t>
            </a:r>
            <a:r>
              <a:rPr lang="en-US" sz="3200" dirty="0" smtClean="0"/>
              <a:t>», </a:t>
            </a:r>
            <a:endParaRPr lang="ru-RU" sz="3200" dirty="0" smtClean="0"/>
          </a:p>
          <a:p>
            <a:pPr marL="0" indent="0">
              <a:buNone/>
            </a:pPr>
            <a:r>
              <a:rPr lang="en-US" sz="3200" dirty="0" smtClean="0"/>
              <a:t>(</a:t>
            </a:r>
            <a:r>
              <a:rPr lang="en-US" sz="3200" dirty="0"/>
              <a:t>Dives in </a:t>
            </a:r>
            <a:r>
              <a:rPr lang="en-US" sz="3200" dirty="0" err="1"/>
              <a:t>Misericordia</a:t>
            </a:r>
            <a:r>
              <a:rPr lang="en-US" sz="3200" dirty="0"/>
              <a:t>):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986" y="4915461"/>
            <a:ext cx="1583878" cy="15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62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«</a:t>
            </a:r>
            <a:r>
              <a:rPr lang="ru-RU" i="1" dirty="0" err="1"/>
              <a:t>Եկեղեցին</a:t>
            </a:r>
            <a:r>
              <a:rPr lang="en-US" i="1" dirty="0"/>
              <a:t>  </a:t>
            </a:r>
            <a:r>
              <a:rPr lang="en-US" i="1" dirty="0" err="1"/>
              <a:t>ինքն</a:t>
            </a:r>
            <a:r>
              <a:rPr lang="en-US" i="1" dirty="0"/>
              <a:t> </a:t>
            </a:r>
            <a:r>
              <a:rPr lang="en-US" i="1" dirty="0" err="1"/>
              <a:t>իրեն</a:t>
            </a:r>
            <a:r>
              <a:rPr lang="en-US" i="1" dirty="0"/>
              <a:t> </a:t>
            </a:r>
            <a:r>
              <a:rPr lang="ru-RU" i="1" dirty="0" err="1"/>
              <a:t>Քրիստոսի</a:t>
            </a:r>
            <a:r>
              <a:rPr lang="ru-RU" i="1" dirty="0"/>
              <a:t> </a:t>
            </a:r>
            <a:r>
              <a:rPr lang="ru-RU" i="1" dirty="0" err="1"/>
              <a:t>սիրո</a:t>
            </a:r>
            <a:r>
              <a:rPr lang="ru-RU" i="1" dirty="0"/>
              <a:t> </a:t>
            </a:r>
            <a:r>
              <a:rPr lang="ru-RU" i="1" dirty="0" err="1"/>
              <a:t>սպասավորն</a:t>
            </a:r>
            <a:r>
              <a:rPr lang="ru-RU" i="1" dirty="0"/>
              <a:t> է </a:t>
            </a:r>
            <a:r>
              <a:rPr lang="ru-RU" i="1" dirty="0" err="1"/>
              <a:t>դարձնում</a:t>
            </a:r>
            <a:r>
              <a:rPr lang="ru-RU" i="1" dirty="0"/>
              <a:t> և </a:t>
            </a:r>
            <a:r>
              <a:rPr lang="ru-RU" i="1" dirty="0" err="1"/>
              <a:t>այն</a:t>
            </a:r>
            <a:r>
              <a:rPr lang="ru-RU" i="1" dirty="0"/>
              <a:t> </a:t>
            </a:r>
            <a:r>
              <a:rPr lang="ru-RU" i="1" dirty="0" err="1"/>
              <a:t>փոխանցում</a:t>
            </a:r>
            <a:r>
              <a:rPr lang="ru-RU" i="1" dirty="0"/>
              <a:t> </a:t>
            </a:r>
            <a:r>
              <a:rPr lang="ru-RU" i="1" dirty="0" err="1"/>
              <a:t>բոլոր</a:t>
            </a:r>
            <a:r>
              <a:rPr lang="ru-RU" i="1" dirty="0"/>
              <a:t> </a:t>
            </a:r>
            <a:r>
              <a:rPr lang="ru-RU" i="1" dirty="0" err="1"/>
              <a:t>մարդկանց</a:t>
            </a:r>
            <a:r>
              <a:rPr lang="en-US" i="1" dirty="0"/>
              <a:t>, </a:t>
            </a:r>
            <a:r>
              <a:rPr lang="ru-RU" i="1" dirty="0" err="1"/>
              <a:t>սեր</a:t>
            </a:r>
            <a:r>
              <a:rPr lang="en-US" i="1" dirty="0"/>
              <a:t>, </a:t>
            </a:r>
            <a:r>
              <a:rPr lang="ru-RU" i="1" dirty="0" err="1"/>
              <a:t>որը</a:t>
            </a:r>
            <a:r>
              <a:rPr lang="ru-RU" i="1" dirty="0"/>
              <a:t> </a:t>
            </a:r>
            <a:r>
              <a:rPr lang="ru-RU" i="1" dirty="0" err="1"/>
              <a:t>ներում</a:t>
            </a:r>
            <a:r>
              <a:rPr lang="ru-RU" i="1" dirty="0"/>
              <a:t> է և </a:t>
            </a:r>
            <a:r>
              <a:rPr lang="ru-RU" i="1" dirty="0" err="1">
                <a:solidFill>
                  <a:srgbClr val="FF0000"/>
                </a:solidFill>
              </a:rPr>
              <a:t>ինքնարտահայտվում</a:t>
            </a:r>
            <a:r>
              <a:rPr lang="en-US" i="1" dirty="0">
                <a:solidFill>
                  <a:srgbClr val="FF0000"/>
                </a:solidFill>
              </a:rPr>
              <a:t>՝ </a:t>
            </a:r>
            <a:r>
              <a:rPr lang="ru-RU" i="1" dirty="0" err="1">
                <a:solidFill>
                  <a:srgbClr val="FF0000"/>
                </a:solidFill>
              </a:rPr>
              <a:t>սեփական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«</a:t>
            </a:r>
            <a:r>
              <a:rPr lang="ru-RU" i="1" dirty="0" err="1" smtClean="0">
                <a:solidFill>
                  <a:srgbClr val="FF0000"/>
                </a:solidFill>
              </a:rPr>
              <a:t>ես</a:t>
            </a:r>
            <a:r>
              <a:rPr lang="ru-RU" i="1" dirty="0" smtClean="0">
                <a:solidFill>
                  <a:srgbClr val="FF0000"/>
                </a:solidFill>
              </a:rPr>
              <a:t>»-ը </a:t>
            </a:r>
            <a:r>
              <a:rPr lang="ru-RU" i="1" dirty="0" err="1">
                <a:solidFill>
                  <a:srgbClr val="FF0000"/>
                </a:solidFill>
              </a:rPr>
              <a:t>տալով</a:t>
            </a:r>
            <a:r>
              <a:rPr lang="ru-RU" i="1" dirty="0">
                <a:solidFill>
                  <a:srgbClr val="FF0000"/>
                </a:solidFill>
              </a:rPr>
              <a:t>՝ </a:t>
            </a:r>
            <a:r>
              <a:rPr lang="ru-RU" i="1" dirty="0" err="1">
                <a:solidFill>
                  <a:srgbClr val="FF0000"/>
                </a:solidFill>
              </a:rPr>
              <a:t>որպես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նվեր</a:t>
            </a:r>
            <a:r>
              <a:rPr lang="en-US" i="1" dirty="0">
                <a:solidFill>
                  <a:srgbClr val="FF0000"/>
                </a:solidFill>
              </a:rPr>
              <a:t>: </a:t>
            </a:r>
            <a:r>
              <a:rPr lang="ru-RU" i="1" dirty="0" err="1"/>
              <a:t>Հետևաբար</a:t>
            </a:r>
            <a:r>
              <a:rPr lang="en-US" i="1" dirty="0"/>
              <a:t>, </a:t>
            </a:r>
            <a:r>
              <a:rPr lang="en-US" i="1" dirty="0" err="1"/>
              <a:t>այնտեղ</a:t>
            </a:r>
            <a:r>
              <a:rPr lang="en-US" i="1" dirty="0"/>
              <a:t> </a:t>
            </a:r>
            <a:r>
              <a:rPr lang="en-US" i="1" dirty="0" err="1"/>
              <a:t>ուր</a:t>
            </a:r>
            <a:r>
              <a:rPr lang="en-US" i="1" dirty="0"/>
              <a:t> </a:t>
            </a:r>
            <a:r>
              <a:rPr lang="en-US" i="1" dirty="0" err="1"/>
              <a:t>Եկեղեցին</a:t>
            </a:r>
            <a:r>
              <a:rPr lang="en-US" i="1" dirty="0"/>
              <a:t> </a:t>
            </a:r>
            <a:r>
              <a:rPr lang="en-US" i="1" dirty="0" err="1"/>
              <a:t>կա</a:t>
            </a:r>
            <a:r>
              <a:rPr lang="en-US" i="1" dirty="0"/>
              <a:t>, </a:t>
            </a:r>
            <a:r>
              <a:rPr lang="en-US" i="1" dirty="0" err="1"/>
              <a:t>Հայր</a:t>
            </a:r>
            <a:r>
              <a:rPr lang="en-US" i="1" dirty="0"/>
              <a:t> </a:t>
            </a:r>
            <a:r>
              <a:rPr lang="ru-RU" i="1" dirty="0" err="1"/>
              <a:t>Աստծու</a:t>
            </a:r>
            <a:r>
              <a:rPr lang="ru-RU" i="1" dirty="0"/>
              <a:t> </a:t>
            </a:r>
            <a:r>
              <a:rPr lang="ru-RU" i="1" dirty="0" err="1"/>
              <a:t>գթությունը</a:t>
            </a:r>
            <a:r>
              <a:rPr lang="ru-RU" i="1" dirty="0"/>
              <a:t> </a:t>
            </a:r>
            <a:r>
              <a:rPr lang="ru-RU" i="1" dirty="0" err="1"/>
              <a:t>պետք</a:t>
            </a:r>
            <a:r>
              <a:rPr lang="ru-RU" i="1" dirty="0"/>
              <a:t> է </a:t>
            </a:r>
            <a:r>
              <a:rPr lang="ru-RU" i="1" dirty="0" err="1"/>
              <a:t>ակնհայտ</a:t>
            </a:r>
            <a:r>
              <a:rPr lang="ru-RU" i="1" dirty="0"/>
              <a:t> </a:t>
            </a:r>
            <a:r>
              <a:rPr lang="ru-RU" i="1" dirty="0" err="1"/>
              <a:t>լինի</a:t>
            </a:r>
            <a:r>
              <a:rPr lang="en-US" dirty="0"/>
              <a:t>», </a:t>
            </a:r>
            <a:endParaRPr lang="ru-RU" dirty="0" smtClean="0"/>
          </a:p>
          <a:p>
            <a:pPr marL="0" indent="0" algn="r">
              <a:buNone/>
            </a:pPr>
            <a:r>
              <a:rPr lang="en-US" dirty="0" smtClean="0"/>
              <a:t>MV</a:t>
            </a:r>
            <a:r>
              <a:rPr lang="en-US" dirty="0"/>
              <a:t>, 12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1779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200" i="1" dirty="0" smtClean="0"/>
              <a:t>«</a:t>
            </a:r>
            <a:r>
              <a:rPr lang="ru-RU" sz="3200" i="1" dirty="0" err="1"/>
              <a:t>Երբ</a:t>
            </a:r>
            <a:r>
              <a:rPr lang="ru-RU" sz="3200" i="1" dirty="0"/>
              <a:t> </a:t>
            </a:r>
            <a:r>
              <a:rPr lang="ru-RU" sz="3200" i="1" dirty="0" err="1"/>
              <a:t>հրաժեշտ</a:t>
            </a:r>
            <a:r>
              <a:rPr lang="ru-RU" sz="3200" i="1" dirty="0"/>
              <a:t> </a:t>
            </a:r>
            <a:r>
              <a:rPr lang="ru-RU" sz="3200" i="1" dirty="0" err="1"/>
              <a:t>տանք</a:t>
            </a:r>
            <a:r>
              <a:rPr lang="ru-RU" sz="3200" i="1" dirty="0"/>
              <a:t> </a:t>
            </a:r>
            <a:r>
              <a:rPr lang="ru-RU" sz="3200" i="1" dirty="0" err="1"/>
              <a:t>այս</a:t>
            </a:r>
            <a:r>
              <a:rPr lang="ru-RU" sz="3200" i="1" dirty="0"/>
              <a:t> </a:t>
            </a:r>
            <a:r>
              <a:rPr lang="ru-RU" sz="3200" i="1" dirty="0" err="1"/>
              <a:t>կյանքին</a:t>
            </a:r>
            <a:r>
              <a:rPr lang="ru-RU" sz="3200" i="1" dirty="0"/>
              <a:t>, </a:t>
            </a:r>
            <a:r>
              <a:rPr lang="ru-RU" sz="3200" i="1" dirty="0" err="1"/>
              <a:t>դատվելու</a:t>
            </a:r>
            <a:r>
              <a:rPr lang="ru-RU" sz="3200" i="1" dirty="0"/>
              <a:t> </a:t>
            </a:r>
            <a:r>
              <a:rPr lang="ru-RU" sz="3200" i="1" dirty="0" err="1"/>
              <a:t>ենք</a:t>
            </a:r>
            <a:r>
              <a:rPr lang="ru-RU" sz="3200" i="1" dirty="0"/>
              <a:t> </a:t>
            </a:r>
            <a:r>
              <a:rPr lang="ru-RU" sz="3200" i="1" dirty="0" err="1"/>
              <a:t>ըստ</a:t>
            </a:r>
            <a:r>
              <a:rPr lang="ru-RU" sz="3200" i="1" dirty="0"/>
              <a:t> </a:t>
            </a:r>
            <a:r>
              <a:rPr lang="ru-RU" sz="3200" i="1" dirty="0" err="1"/>
              <a:t>մեր</a:t>
            </a:r>
            <a:r>
              <a:rPr lang="ru-RU" sz="3200" i="1" dirty="0"/>
              <a:t> </a:t>
            </a:r>
            <a:r>
              <a:rPr lang="ru-RU" sz="3200" i="1" dirty="0" err="1"/>
              <a:t>սիրո</a:t>
            </a:r>
            <a:r>
              <a:rPr lang="ru-RU" sz="3200" i="1" dirty="0"/>
              <a:t>», 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2400" i="1" dirty="0" err="1" smtClean="0"/>
              <a:t>Սբ</a:t>
            </a:r>
            <a:r>
              <a:rPr lang="ru-RU" sz="2400" i="1" dirty="0"/>
              <a:t>. </a:t>
            </a:r>
            <a:r>
              <a:rPr lang="ru-RU" sz="2400" i="1" dirty="0" err="1"/>
              <a:t>Հովհաննես</a:t>
            </a:r>
            <a:r>
              <a:rPr lang="ru-RU" sz="2400" i="1" dirty="0"/>
              <a:t> </a:t>
            </a:r>
            <a:r>
              <a:rPr lang="ru-RU" sz="2400" i="1" dirty="0" err="1"/>
              <a:t>Խաչի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8500"/>
            <a:ext cx="10515600" cy="4676093"/>
          </a:xfrm>
        </p:spPr>
      </p:pic>
    </p:spTree>
    <p:extLst>
      <p:ext uri="{BB962C8B-B14F-4D97-AF65-F5344CB8AC3E}">
        <p14:creationId xmlns:p14="http://schemas.microsoft.com/office/powerpoint/2010/main" val="50688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/>
              <a:t>Արհ</a:t>
            </a:r>
            <a:r>
              <a:rPr lang="en-US" sz="3600" dirty="0" smtClean="0"/>
              <a:t>. Տ. </a:t>
            </a:r>
            <a:r>
              <a:rPr lang="en-US" sz="3600" dirty="0" err="1" smtClean="0"/>
              <a:t>Ռաֆայել</a:t>
            </a:r>
            <a:r>
              <a:rPr lang="en-US" sz="3600" dirty="0" smtClean="0"/>
              <a:t> </a:t>
            </a:r>
            <a:r>
              <a:rPr lang="en-US" sz="3600" dirty="0" err="1" smtClean="0"/>
              <a:t>արքեպս</a:t>
            </a:r>
            <a:r>
              <a:rPr lang="en-US" sz="3600" dirty="0" smtClean="0"/>
              <a:t>. </a:t>
            </a:r>
            <a:r>
              <a:rPr lang="en-US" sz="3600" dirty="0" err="1" smtClean="0"/>
              <a:t>Մինասյան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81" y="1699277"/>
            <a:ext cx="3143334" cy="4477686"/>
          </a:xfrm>
        </p:spPr>
      </p:pic>
    </p:spTree>
    <p:extLst>
      <p:ext uri="{BB962C8B-B14F-4D97-AF65-F5344CB8AC3E}">
        <p14:creationId xmlns:p14="http://schemas.microsoft.com/office/powerpoint/2010/main" val="111499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err="1" smtClean="0">
                <a:solidFill>
                  <a:srgbClr val="002060"/>
                </a:solidFill>
              </a:rPr>
              <a:t>Ինչու</a:t>
            </a:r>
            <a:r>
              <a:rPr lang="en-US" dirty="0" smtClean="0">
                <a:solidFill>
                  <a:srgbClr val="002060"/>
                </a:solidFill>
              </a:rPr>
              <a:t>՞ </a:t>
            </a:r>
            <a:r>
              <a:rPr lang="en-US" dirty="0" err="1" smtClean="0">
                <a:solidFill>
                  <a:srgbClr val="002060"/>
                </a:solidFill>
              </a:rPr>
              <a:t>գոյություն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ունի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Հայկական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Կարիտասը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Raison d</a:t>
            </a:r>
            <a:r>
              <a:rPr lang="ru-RU" sz="6000" dirty="0" smtClean="0">
                <a:solidFill>
                  <a:srgbClr val="FF0000"/>
                </a:solidFill>
              </a:rPr>
              <a:t>'</a:t>
            </a:r>
            <a:r>
              <a:rPr lang="en-US" sz="6000" dirty="0" err="1" smtClean="0">
                <a:solidFill>
                  <a:srgbClr val="FF0000"/>
                </a:solidFill>
              </a:rPr>
              <a:t>etre</a:t>
            </a:r>
            <a:r>
              <a:rPr lang="ru-RU" sz="6000" dirty="0" smtClean="0">
                <a:solidFill>
                  <a:srgbClr val="FF0000"/>
                </a:solidFill>
              </a:rPr>
              <a:t>?</a:t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879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9344"/>
            <a:ext cx="10515600" cy="56076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y-AM" sz="3600" dirty="0">
                <a:solidFill>
                  <a:srgbClr val="002060"/>
                </a:solidFill>
              </a:rPr>
              <a:t>«Հայկական Կարիտասը» Հայ Կաթողիկէ Եկեղեցու սոցիալական առաքելության արտահայտությունն է</a:t>
            </a:r>
            <a:r>
              <a:rPr lang="hy-AM" sz="3600" dirty="0" smtClean="0">
                <a:solidFill>
                  <a:srgbClr val="002060"/>
                </a:solidFill>
              </a:rPr>
              <a:t>.</a:t>
            </a:r>
            <a:endParaRPr lang="en-US" sz="3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y-AM" sz="3600" dirty="0" smtClean="0">
                <a:solidFill>
                  <a:srgbClr val="002060"/>
                </a:solidFill>
              </a:rPr>
              <a:t>այլ </a:t>
            </a:r>
            <a:r>
              <a:rPr lang="hy-AM" sz="3600" dirty="0">
                <a:solidFill>
                  <a:srgbClr val="002060"/>
                </a:solidFill>
              </a:rPr>
              <a:t>խոսքով, «Հայկական Կարիտասը» համակարգում և իրականացնում է Հայ Կաթողիկէ Եկեղեցու </a:t>
            </a:r>
            <a:r>
              <a:rPr lang="hy-AM" sz="3600" dirty="0" smtClean="0">
                <a:solidFill>
                  <a:srgbClr val="002060"/>
                </a:solidFill>
              </a:rPr>
              <a:t>սոցիալական </a:t>
            </a:r>
            <a:r>
              <a:rPr lang="hy-AM" sz="3600" dirty="0">
                <a:solidFill>
                  <a:srgbClr val="002060"/>
                </a:solidFill>
              </a:rPr>
              <a:t>աջակցությունը՝ ֆինանսական, սոցիալական աշխատանքի, հոգեբանական, իրավաբանական խորհրդատվության, կրթադաստիարակչական, առողջապահական, համայնքների զարգացման և </a:t>
            </a:r>
            <a:r>
              <a:rPr lang="hy-AM" sz="3600" dirty="0" smtClean="0">
                <a:solidFill>
                  <a:srgbClr val="002060"/>
                </a:solidFill>
              </a:rPr>
              <a:t>այլ</a:t>
            </a:r>
            <a:r>
              <a:rPr lang="en-US" sz="3600" dirty="0" err="1" smtClean="0">
                <a:solidFill>
                  <a:srgbClr val="002060"/>
                </a:solidFill>
              </a:rPr>
              <a:t>աբնույթ</a:t>
            </a:r>
            <a:r>
              <a:rPr lang="hy-AM" sz="3600" dirty="0" smtClean="0">
                <a:solidFill>
                  <a:srgbClr val="002060"/>
                </a:solidFill>
              </a:rPr>
              <a:t> </a:t>
            </a:r>
            <a:r>
              <a:rPr lang="hy-AM" sz="3600" dirty="0">
                <a:solidFill>
                  <a:srgbClr val="002060"/>
                </a:solidFill>
              </a:rPr>
              <a:t>ծրագրերի միջոցով</a:t>
            </a:r>
            <a:r>
              <a:rPr lang="hy-AM" sz="3600" dirty="0" smtClean="0">
                <a:solidFill>
                  <a:srgbClr val="002060"/>
                </a:solidFill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9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3577"/>
            <a:ext cx="10515600" cy="494338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hy-AM" sz="3600" dirty="0" smtClean="0">
                <a:solidFill>
                  <a:srgbClr val="002060"/>
                </a:solidFill>
              </a:rPr>
              <a:t>«</a:t>
            </a:r>
            <a:r>
              <a:rPr lang="hy-AM" sz="3600" dirty="0">
                <a:solidFill>
                  <a:srgbClr val="002060"/>
                </a:solidFill>
              </a:rPr>
              <a:t>Հայկական Կարիտասն» իր սոցիալական առաքելությունն իրականացնում է մասնագիտական բարձր որակավորմամբ աշխարհական մասնագետների միջոցով, ովքեր աշխատում են Տեր Հիսուս Քրիստոսի Ավետարանի, Կաթողիկէ Եկեղեցու վարդապետության սկզբունքների, ինչպես նաև սոցիալական ծառայության, մարդու իրավունքների, միջազգային իրավունքի դրույթների և ՀՀ օրենսդրության նորմերի համաձայն: </a:t>
            </a:r>
            <a:r>
              <a:rPr lang="hy-AM" dirty="0">
                <a:solidFill>
                  <a:srgbClr val="002060"/>
                </a:solidFill>
              </a:rPr>
              <a:t> 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9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1353</Words>
  <Application>Microsoft Office PowerPoint</Application>
  <PresentationFormat>Широкоэкранный</PresentationFormat>
  <Paragraphs>158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Arial</vt:lpstr>
      <vt:lpstr>Calibri</vt:lpstr>
      <vt:lpstr>Тема Office</vt:lpstr>
      <vt:lpstr>Հայկական Կարիտասի ինքնությունը՝ որպես Կաթողիկէ Եկեղեցու բարեգործական առաքելության արտահայտություն</vt:lpstr>
      <vt:lpstr>Մաս Ա, 1 Ի՞նչ է Հայկական Կարիտասը</vt:lpstr>
      <vt:lpstr>Презентация PowerPoint</vt:lpstr>
      <vt:lpstr>Արհ.Տ.Նշան արքեպս. Գարաքէհեյան</vt:lpstr>
      <vt:lpstr>Գերհ. Հ. Վահան թ.ծ.վ. Օհանյան</vt:lpstr>
      <vt:lpstr>Արհ. Տ. Ռաֆայել արքեպս. Մինասյան</vt:lpstr>
      <vt:lpstr> Ինչու՞ գոյություն ունի Հայկական Կարիտասը</vt:lpstr>
      <vt:lpstr>Презентация PowerPoint</vt:lpstr>
      <vt:lpstr>Презентация PowerPoint</vt:lpstr>
      <vt:lpstr>Презентация PowerPoint</vt:lpstr>
      <vt:lpstr>Հայկական Կարիտասը անդամ է  Միջազգային Կարիտասի (Caritas Internationalis)</vt:lpstr>
      <vt:lpstr>Կարդինալ Luis Antonio Tagle Միջազգային Կարիտասի ընդհանուր նախագահ</vt:lpstr>
      <vt:lpstr>Միջազգային Կարիտասի կանոնադրության դրույթներ  </vt:lpstr>
      <vt:lpstr>Միջազգային Կարիտասի կանոնադրության դրույթներ  </vt:lpstr>
      <vt:lpstr>«Որպեսզի Կարիտասը լինի Եկեղեցու ինքնության և առաքելության արդյունավետ նշան, այն պետք է հստակեցնի իր ինքնությունը… </vt:lpstr>
      <vt:lpstr>Գործել/ծառայել ի՞նչ նպատակադրությամբ: The motive?</vt:lpstr>
      <vt:lpstr>«Կարիտասը Եկեղեցու կարևոր մի մասն է, այն Եկեղեցում սիրո ինստիտուցիոնալ արտահայտությունն է և ունի երկու կողմ՝ գործեր և աստվածայինը …Կարիտասը Եկեղեցու հենց սրտում է:   Կարիտասը Եկեղեցու խնամքն է՝ մարդկանց նկատմամբ»,  Ֆրանցիսկոս  Սրբազան Քահանայապետ </vt:lpstr>
      <vt:lpstr>Cardinal Óscar Andrés Rodríguez Maradiaga,  </vt:lpstr>
      <vt:lpstr>Cardinal Óscar Andrés Rodríguez Maradiaga       </vt:lpstr>
      <vt:lpstr>Презентация PowerPoint</vt:lpstr>
      <vt:lpstr>Եկեղեցին Կարիտասի միջոցով կիսում է «մերօրյա տառապյալ ու աղքատ մարդկանց ուրախություններն ու հույսերը, վիշտն ու մտահոգությունները» (Lumen Gentium)</vt:lpstr>
      <vt:lpstr>Ո՞րն է Կարիտասի բնորոշիչը.  trademark?</vt:lpstr>
      <vt:lpstr>Մաս Ա, 2</vt:lpstr>
      <vt:lpstr>Deus Caritas Est Աստված սեր է</vt:lpstr>
      <vt:lpstr>Սիրեցե՛ք միմյանց, ինչպես ես ձեզ, այդպես էլ դուք սիրեցե՛ք միմյանց: Հվհ., 13:34</vt:lpstr>
      <vt:lpstr>Презентация PowerPoint</vt:lpstr>
      <vt:lpstr>«Եկեղեցու բարեգործական կազմակերպությունները հատուկ մի գործ են, որտեղ Եկեղեցին ոչ թե համագործակցում է երկրորդ սուբյեկտի հետ, այլ գործում է՝ որպես սուբյեկտ ուղղակի պատասխանատվությամբ՝ անելով այն, ինչ համապատասխան է իր էությանը», Deus Caritas Est, 29</vt:lpstr>
      <vt:lpstr>Կառուցել մահվան հակառակ մի մշակույթ (anti-culture of death)</vt:lpstr>
      <vt:lpstr>«Կարևոր է, որ Եկեղեցու բարեգործությունը պահպանի իր ամբողջ շքեղությունը և չվերածվի պարզապես ևս մեկ սոցիալական օգնության»: </vt:lpstr>
      <vt:lpstr>«…պրոֆեսիոնալ պատրաստվածությունից բացի, նրանք կարիք ունեն «սրտի պատրաստության». կարիքն ունեն առաջնորդվելու Աստծո հետ հանդիպման՝ Քրիստոսի մեջ, հանդիպում, որն արթնացնում է նրանց սերը և բացում նրանց սրտերը՝ ուրիշների առաջ», 31 a)</vt:lpstr>
      <vt:lpstr>Քրիստոնեությունը գաղափարախոսություն չէ</vt:lpstr>
      <vt:lpstr>Презентация PowerPoint</vt:lpstr>
      <vt:lpstr>Լինել Քրիստոսի սիրո վկաները՝ առանց պարտադրելու</vt:lpstr>
      <vt:lpstr>«Քարոզեցե՛ք, և եթե անհրաժեշտ է, բառեր օգտագործեք»,   Սբ. Ֆրանցիսկոս Ասսիզեցի</vt:lpstr>
      <vt:lpstr>Ի՞նչ է անհրաժեշտ եղբայրասիրության համար</vt:lpstr>
      <vt:lpstr>Ինչու՞ է հարկավոր (օգտակար) Կարիտասի աշխատակցին`   սերտ և դինամիկ կապն Աստծո հետ</vt:lpstr>
      <vt:lpstr> «Առօրյայում մենք կարիքն ունենք Աստծո հետ սերտ կապի:   Ինչպե՞ս կարելի է հասնել դրան. աղոթքով»,   Մայր Թերեզա, 1996թ, նամակ՝ ուղղված աշխարհական օգնականներին </vt:lpstr>
      <vt:lpstr>«Սերը հնարավո՛ր է, և մենք ի զորու ենք սեր գործադրել, որովհետև ստեղծված ենք Աստծո պատկերով»,  Deus Caritas Est, 39 </vt:lpstr>
      <vt:lpstr> «Սիրո գործերը ճանապարհ են դեպի Աստված»: </vt:lpstr>
      <vt:lpstr>«Ես հարաբերության, շփման մեջ եմ մտնում քեզ հետ, ոչ թե ինչ-որ բան քեզնից ստանալու համար, այլ՝ որովհետև դու դու ես»</vt:lpstr>
      <vt:lpstr>«…միակ մրցույթը, որ հնարավոր է Տիրոջ աշակերտների միջև` ստուգելն է, թե ով է ի վիճակի առավել մեծ սեր նվիրելու»,  Ֆրանցիսկոս Քահանայապետ, Գյումրի, 25 հունիսի, 2016թ.</vt:lpstr>
      <vt:lpstr>  «Սերը, բարեգործությունը տեղ է բացում մարդկանց ինքնարտահայտման համար, շեշտում է նրանց եզակիությունը՝ անկախ մրցակցային հարաբերություններից և նրանից, թե ինչքանով է մարդը հաջողվել մրցակցային համակարգում»,     </vt:lpstr>
      <vt:lpstr>Վերականգնելով խաթարված կապերը մեր քույրերի և եղբայրների հետ՝  վերականգնում ենք կապերը Տիրոջ հետ </vt:lpstr>
      <vt:lpstr>Презентация PowerPoint</vt:lpstr>
      <vt:lpstr> </vt:lpstr>
      <vt:lpstr>Презентация PowerPoint</vt:lpstr>
      <vt:lpstr>«Գնա՛…պատմիր այն ամենը, ինչ Տերը քեզ համար արեց և թե ինչպես գթաց քեզ»,  Մրկ. 5:19 </vt:lpstr>
      <vt:lpstr>Ի՞նչ է նշանակում  ներել  </vt:lpstr>
      <vt:lpstr> «Երանի՛ ողորմածներին, որովհետև նրանք ողորմություն պիտի գտնեն»,  Մտթ., 5:7 </vt:lpstr>
      <vt:lpstr>Презентация PowerPoint</vt:lpstr>
      <vt:lpstr> «Գթությունը Եկեղեցու կյանքի հիմքն է»,  Misericordiae Vultus, 10 </vt:lpstr>
      <vt:lpstr>  «Եկեղեցու վստահելիությունը տեսանելի է գթության և կարեկից սիրո արտահայտությունների մեջ», M.V, 10 </vt:lpstr>
      <vt:lpstr>Презентация PowerPoint</vt:lpstr>
      <vt:lpstr>Презентация PowerPoint</vt:lpstr>
      <vt:lpstr> «Երբ հրաժեշտ տանք այս կյանքին, դատվելու ենք ըստ մեր սիրո»,  Սբ. Հովհաննես Խաչի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Ter Levon</dc:creator>
  <cp:lastModifiedBy>Ter Levon</cp:lastModifiedBy>
  <cp:revision>117</cp:revision>
  <dcterms:created xsi:type="dcterms:W3CDTF">2016-05-24T10:30:41Z</dcterms:created>
  <dcterms:modified xsi:type="dcterms:W3CDTF">2017-02-22T09:16:22Z</dcterms:modified>
</cp:coreProperties>
</file>